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34.xml" ContentType="application/vnd.openxmlformats-officedocument.presentationml.slide+xml"/>
  <Override PartName="/ppt/slides/slide33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42.xml" ContentType="application/vnd.openxmlformats-officedocument.presentationml.slide+xml"/>
  <Override PartName="/ppt/slides/slide41.xml" ContentType="application/vnd.openxmlformats-officedocument.presentationml.slide+xml"/>
  <Override PartName="/ppt/slides/slide40.xml" ContentType="application/vnd.openxmlformats-officedocument.presentationml.slide+xml"/>
  <Override PartName="/ppt/slides/slide39.xml" ContentType="application/vnd.openxmlformats-officedocument.presentationml.slide+xml"/>
  <Override PartName="/ppt/slides/slide38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2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9.xml" ContentType="application/vnd.openxmlformats-officedocument.presentationml.slide+xml"/>
  <Override PartName="/ppt/slides/slide50.xml" ContentType="application/vnd.openxmlformats-officedocument.presentationml.slide+xml"/>
  <Override PartName="/ppt/slides/slide49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sldIdLst>
    <p:sldId id="300" r:id="rId2"/>
    <p:sldId id="306" r:id="rId3"/>
    <p:sldId id="364" r:id="rId4"/>
    <p:sldId id="311" r:id="rId5"/>
    <p:sldId id="312" r:id="rId6"/>
    <p:sldId id="313" r:id="rId7"/>
    <p:sldId id="314" r:id="rId8"/>
    <p:sldId id="315" r:id="rId9"/>
    <p:sldId id="316" r:id="rId10"/>
    <p:sldId id="318" r:id="rId11"/>
    <p:sldId id="319" r:id="rId12"/>
    <p:sldId id="320" r:id="rId13"/>
    <p:sldId id="321" r:id="rId14"/>
    <p:sldId id="322" r:id="rId15"/>
    <p:sldId id="324" r:id="rId16"/>
    <p:sldId id="366" r:id="rId17"/>
    <p:sldId id="323" r:id="rId18"/>
    <p:sldId id="365" r:id="rId19"/>
    <p:sldId id="325" r:id="rId20"/>
    <p:sldId id="326" r:id="rId21"/>
    <p:sldId id="327" r:id="rId22"/>
    <p:sldId id="328" r:id="rId23"/>
    <p:sldId id="330" r:id="rId24"/>
    <p:sldId id="331" r:id="rId25"/>
    <p:sldId id="367" r:id="rId26"/>
    <p:sldId id="333" r:id="rId27"/>
    <p:sldId id="332" r:id="rId28"/>
    <p:sldId id="334" r:id="rId29"/>
    <p:sldId id="335" r:id="rId30"/>
    <p:sldId id="337" r:id="rId31"/>
    <p:sldId id="339" r:id="rId32"/>
    <p:sldId id="340" r:id="rId33"/>
    <p:sldId id="368" r:id="rId34"/>
    <p:sldId id="341" r:id="rId35"/>
    <p:sldId id="342" r:id="rId36"/>
    <p:sldId id="344" r:id="rId37"/>
    <p:sldId id="346" r:id="rId38"/>
    <p:sldId id="345" r:id="rId39"/>
    <p:sldId id="369" r:id="rId40"/>
    <p:sldId id="371" r:id="rId41"/>
    <p:sldId id="356" r:id="rId42"/>
    <p:sldId id="360" r:id="rId43"/>
    <p:sldId id="372" r:id="rId44"/>
    <p:sldId id="363" r:id="rId45"/>
    <p:sldId id="347" r:id="rId46"/>
    <p:sldId id="370" r:id="rId47"/>
    <p:sldId id="373" r:id="rId48"/>
    <p:sldId id="361" r:id="rId49"/>
    <p:sldId id="362" r:id="rId50"/>
    <p:sldId id="353" r:id="rId51"/>
  </p:sldIdLst>
  <p:sldSz cx="9144000" cy="5143500" type="screen16x9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7159"/>
    <a:srgbClr val="A77D65"/>
    <a:srgbClr val="8AB63C"/>
    <a:srgbClr val="9BC54F"/>
    <a:srgbClr val="9658C0"/>
    <a:srgbClr val="64832D"/>
    <a:srgbClr val="9F67C5"/>
    <a:srgbClr val="94C143"/>
    <a:srgbClr val="A67A62"/>
    <a:srgbClr val="904F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667" autoAdjust="0"/>
    <p:restoredTop sz="97398" autoAdjust="0"/>
  </p:normalViewPr>
  <p:slideViewPr>
    <p:cSldViewPr snapToGrid="0">
      <p:cViewPr>
        <p:scale>
          <a:sx n="100" d="100"/>
          <a:sy n="100" d="100"/>
        </p:scale>
        <p:origin x="-1860" y="-852"/>
      </p:cViewPr>
      <p:guideLst>
        <p:guide orient="horz" pos="207"/>
        <p:guide orient="horz" pos="621"/>
        <p:guide orient="horz" pos="949"/>
        <p:guide orient="horz" pos="3114"/>
        <p:guide pos="216"/>
        <p:guide pos="3198"/>
        <p:guide pos="552"/>
        <p:guide pos="3088"/>
        <p:guide pos="224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howGuides="1">
      <p:cViewPr varScale="1">
        <p:scale>
          <a:sx n="67" d="100"/>
          <a:sy n="67" d="100"/>
        </p:scale>
        <p:origin x="-2832" y="-114"/>
      </p:cViewPr>
      <p:guideLst>
        <p:guide orient="horz" pos="2924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8" Type="http://schemas.openxmlformats.org/officeDocument/2006/relationships/customXml" Target="../customXml/item2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customXml" Target="../customXml/item3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customXml" Target="../customXml/item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60" Type="http://schemas.openxmlformats.org/officeDocument/2006/relationships/customXml" Target="../customXml/item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0A972382-CFFA-4273-9375-FAF52B210405}" type="datetimeFigureOut">
              <a:rPr lang="en-US" smtClean="0"/>
              <a:t>11/5/2017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E5B344DF-ADF3-4CC8-9017-417C51E762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315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344DF-ADF3-4CC8-9017-417C51E7625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736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344DF-ADF3-4CC8-9017-417C51E76253}" type="slidenum">
              <a:rPr lang="en-US" smtClean="0"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736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344DF-ADF3-4CC8-9017-417C51E76253}" type="slidenum">
              <a:rPr lang="en-US" smtClean="0"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73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344DF-ADF3-4CC8-9017-417C51E7625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73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344DF-ADF3-4CC8-9017-417C51E76253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7939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344DF-ADF3-4CC8-9017-417C51E76253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736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344DF-ADF3-4CC8-9017-417C51E76253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736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344DF-ADF3-4CC8-9017-417C51E76253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736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344DF-ADF3-4CC8-9017-417C51E76253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736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344DF-ADF3-4CC8-9017-417C51E76253}" type="slidenum">
              <a:rPr lang="en-US" smtClean="0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736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344DF-ADF3-4CC8-9017-417C51E76253}" type="slidenum">
              <a:rPr lang="en-US" smtClean="0"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73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4145" y="1590839"/>
            <a:ext cx="6489796" cy="1102519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5891" y="2712225"/>
            <a:ext cx="6400800" cy="456764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965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54436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4194" y="2230232"/>
            <a:ext cx="7772400" cy="666531"/>
          </a:xfrm>
        </p:spPr>
        <p:txBody>
          <a:bodyPr anchor="t">
            <a:normAutofit/>
          </a:bodyPr>
          <a:lstStyle>
            <a:lvl1pPr algn="l">
              <a:defRPr sz="2800" b="1" cap="all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323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734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7340" y="1200151"/>
            <a:ext cx="8229600" cy="15639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7" name="Picture 11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1830" y="4563666"/>
            <a:ext cx="1097280" cy="548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1345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1125" indent="-111125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>
            <a:off x="361950" y="4543425"/>
            <a:ext cx="84486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47664" y="328613"/>
            <a:ext cx="8461375" cy="415766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none" anchor="ctr"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400" b="0" dirty="0"/>
          </a:p>
        </p:txBody>
      </p:sp>
      <p:sp>
        <p:nvSpPr>
          <p:cNvPr id="6" name="Rectangle 10"/>
          <p:cNvSpPr txBox="1">
            <a:spLocks noChangeArrowheads="1"/>
          </p:cNvSpPr>
          <p:nvPr/>
        </p:nvSpPr>
        <p:spPr bwMode="auto">
          <a:xfrm>
            <a:off x="730729" y="1740742"/>
            <a:ext cx="5870096" cy="843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4800" b="0" dirty="0" smtClean="0">
                <a:solidFill>
                  <a:schemeClr val="bg1"/>
                </a:solidFill>
                <a:cs typeface="Arial" charset="0"/>
              </a:rPr>
              <a:t>Strategic planning</a:t>
            </a:r>
            <a:endParaRPr lang="en-US" sz="4800" b="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7" name="Rectangle 10"/>
          <p:cNvSpPr txBox="1">
            <a:spLocks noChangeArrowheads="1"/>
          </p:cNvSpPr>
          <p:nvPr/>
        </p:nvSpPr>
        <p:spPr bwMode="auto">
          <a:xfrm>
            <a:off x="749779" y="2652997"/>
            <a:ext cx="4567867" cy="440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3200" b="0" dirty="0" smtClean="0">
                <a:latin typeface="+mj-lt"/>
                <a:cs typeface="Arial" charset="0"/>
              </a:rPr>
              <a:t>NAME OF SCHOOL</a:t>
            </a:r>
            <a:endParaRPr lang="en-US" sz="3200" dirty="0">
              <a:latin typeface="+mj-lt"/>
              <a:cs typeface="Arial" charset="0"/>
            </a:endParaRPr>
          </a:p>
        </p:txBody>
      </p:sp>
      <p:grpSp>
        <p:nvGrpSpPr>
          <p:cNvPr id="8" name="Group 33"/>
          <p:cNvGrpSpPr>
            <a:grpSpLocks/>
          </p:cNvGrpSpPr>
          <p:nvPr/>
        </p:nvGrpSpPr>
        <p:grpSpPr bwMode="auto">
          <a:xfrm>
            <a:off x="7973770" y="2711450"/>
            <a:ext cx="323898" cy="1758949"/>
            <a:chOff x="4638" y="368"/>
            <a:chExt cx="432" cy="3128"/>
          </a:xfrm>
          <a:solidFill>
            <a:srgbClr val="F4BF78"/>
          </a:solidFill>
        </p:grpSpPr>
        <p:sp>
          <p:nvSpPr>
            <p:cNvPr id="10" name="Oval 15"/>
            <p:cNvSpPr>
              <a:spLocks noChangeArrowheads="1"/>
            </p:cNvSpPr>
            <p:nvPr/>
          </p:nvSpPr>
          <p:spPr bwMode="auto">
            <a:xfrm>
              <a:off x="4638" y="368"/>
              <a:ext cx="432" cy="576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4638" y="1218"/>
              <a:ext cx="432" cy="576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4638" y="2069"/>
              <a:ext cx="432" cy="576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auto">
            <a:xfrm>
              <a:off x="4638" y="2920"/>
              <a:ext cx="432" cy="576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18" name="Rectangle 10"/>
          <p:cNvSpPr txBox="1">
            <a:spLocks noChangeArrowheads="1"/>
          </p:cNvSpPr>
          <p:nvPr/>
        </p:nvSpPr>
        <p:spPr bwMode="auto">
          <a:xfrm>
            <a:off x="771525" y="600231"/>
            <a:ext cx="4546121" cy="440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1800" b="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Georgia" pitchFamily="18" charset="0"/>
                <a:cs typeface="Arial" charset="0"/>
              </a:rPr>
              <a:t>Date</a:t>
            </a:r>
            <a:endParaRPr lang="en-US" sz="1800" dirty="0">
              <a:solidFill>
                <a:schemeClr val="accent2">
                  <a:lumMod val="40000"/>
                  <a:lumOff val="60000"/>
                </a:schemeClr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24650" y="4762500"/>
            <a:ext cx="21431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 smtClean="0"/>
              <a:t>© 2017 Williams Group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1712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361950" y="685800"/>
            <a:ext cx="8448675" cy="3762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361950" y="323850"/>
            <a:ext cx="8447089" cy="28574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none" anchor="ctr"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400" b="0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361950" y="4505325"/>
            <a:ext cx="84486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10"/>
          <p:cNvSpPr txBox="1">
            <a:spLocks noChangeArrowheads="1"/>
          </p:cNvSpPr>
          <p:nvPr/>
        </p:nvSpPr>
        <p:spPr bwMode="auto">
          <a:xfrm>
            <a:off x="778355" y="781206"/>
            <a:ext cx="3603145" cy="440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2000" b="0" dirty="0" smtClean="0">
                <a:solidFill>
                  <a:schemeClr val="accent4"/>
                </a:solidFill>
                <a:latin typeface="+mj-lt"/>
                <a:cs typeface="Arial" charset="0"/>
              </a:rPr>
              <a:t>Opportunities </a:t>
            </a:r>
            <a:r>
              <a:rPr lang="en-US" sz="1400" b="0" i="1" dirty="0" smtClean="0">
                <a:solidFill>
                  <a:schemeClr val="accent4"/>
                </a:solidFill>
                <a:latin typeface="+mj-lt"/>
                <a:cs typeface="Arial" charset="0"/>
              </a:rPr>
              <a:t>(don’t have and want)</a:t>
            </a:r>
            <a:endParaRPr lang="en-US" sz="1400" i="1" dirty="0">
              <a:solidFill>
                <a:schemeClr val="accent4"/>
              </a:solidFill>
              <a:latin typeface="+mj-lt"/>
              <a:cs typeface="Arial" charset="0"/>
            </a:endParaRP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673100" y="1430338"/>
            <a:ext cx="3913188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2C6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Stronger collaboration with surrounding Catholic schools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Part-time teacher/consultant for enrichment, accelerated learners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Bilingual education (conversational Spanish by </a:t>
            </a:r>
            <a:r>
              <a:rPr lang="en-US" sz="1400" dirty="0" smtClean="0"/>
              <a:t>8</a:t>
            </a:r>
            <a:r>
              <a:rPr lang="en-US" sz="1400" baseline="30000" dirty="0" smtClean="0"/>
              <a:t>th </a:t>
            </a:r>
            <a:r>
              <a:rPr lang="en-US" sz="1400" dirty="0" smtClean="0"/>
              <a:t>grade)</a:t>
            </a:r>
            <a:endParaRPr lang="en-US" sz="14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Better digital tools for teachers and students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Electronic whiteboards in classrooms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Broader awareness/perception </a:t>
            </a:r>
            <a:r>
              <a:rPr lang="en-US" sz="1400" dirty="0"/>
              <a:t>of the school’s distinct reputation of excellence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7477124" y="428625"/>
            <a:ext cx="1184696" cy="800101"/>
            <a:chOff x="7477124" y="542925"/>
            <a:chExt cx="1184696" cy="800101"/>
          </a:xfrm>
        </p:grpSpPr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7477124" y="962025"/>
              <a:ext cx="575096" cy="381000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  <a:effectLst/>
          </p:spPr>
          <p:txBody>
            <a:bodyPr wrap="none" anchor="ctr"/>
            <a:lstStyle/>
            <a:p>
              <a:pPr algn="ctr">
                <a:lnSpc>
                  <a:spcPct val="95000"/>
                </a:lnSpc>
                <a:spcBef>
                  <a:spcPct val="65000"/>
                </a:spcBef>
                <a:buSzPct val="80000"/>
              </a:pPr>
              <a:endParaRPr lang="en-US" sz="1100" dirty="0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7477124" y="542926"/>
              <a:ext cx="575096" cy="381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txBody>
            <a:bodyPr wrap="none" anchor="ctr"/>
            <a:lstStyle/>
            <a:p>
              <a:pPr algn="ctr">
                <a:lnSpc>
                  <a:spcPct val="95000"/>
                </a:lnSpc>
                <a:spcBef>
                  <a:spcPct val="65000"/>
                </a:spcBef>
                <a:buSzPct val="80000"/>
              </a:pPr>
              <a:endParaRPr lang="en-US" sz="1100" dirty="0"/>
            </a:p>
          </p:txBody>
        </p:sp>
        <p:sp>
          <p:nvSpPr>
            <p:cNvPr id="16" name="Rectangle 10"/>
            <p:cNvSpPr>
              <a:spLocks noChangeArrowheads="1"/>
            </p:cNvSpPr>
            <p:nvPr/>
          </p:nvSpPr>
          <p:spPr bwMode="auto">
            <a:xfrm>
              <a:off x="8086724" y="542925"/>
              <a:ext cx="575096" cy="381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txBody>
            <a:bodyPr wrap="none" anchor="ctr"/>
            <a:lstStyle/>
            <a:p>
              <a:pPr algn="ctr">
                <a:lnSpc>
                  <a:spcPct val="95000"/>
                </a:lnSpc>
                <a:spcBef>
                  <a:spcPct val="65000"/>
                </a:spcBef>
                <a:buSzPct val="80000"/>
              </a:pPr>
              <a:endParaRPr lang="en-US" sz="1100" dirty="0"/>
            </a:p>
          </p:txBody>
        </p:sp>
        <p:sp>
          <p:nvSpPr>
            <p:cNvPr id="17" name="Rectangle 10"/>
            <p:cNvSpPr>
              <a:spLocks noChangeArrowheads="1"/>
            </p:cNvSpPr>
            <p:nvPr/>
          </p:nvSpPr>
          <p:spPr bwMode="auto">
            <a:xfrm>
              <a:off x="8086724" y="962026"/>
              <a:ext cx="575096" cy="381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txBody>
            <a:bodyPr wrap="none" anchor="ctr"/>
            <a:lstStyle/>
            <a:p>
              <a:pPr algn="ctr">
                <a:lnSpc>
                  <a:spcPct val="95000"/>
                </a:lnSpc>
                <a:spcBef>
                  <a:spcPct val="65000"/>
                </a:spcBef>
                <a:buSzPct val="80000"/>
              </a:pPr>
              <a:endParaRPr lang="en-US" sz="11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534275" y="609599"/>
              <a:ext cx="42862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>
                  <a:solidFill>
                    <a:schemeClr val="bg1">
                      <a:lumMod val="65000"/>
                    </a:schemeClr>
                  </a:solidFill>
                </a:rPr>
                <a:t>S</a:t>
              </a:r>
              <a:endParaRPr lang="en-US" sz="1100" b="1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162925" y="609599"/>
              <a:ext cx="39052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>
                  <a:solidFill>
                    <a:schemeClr val="bg1">
                      <a:lumMod val="65000"/>
                    </a:schemeClr>
                  </a:solidFill>
                </a:rPr>
                <a:t>W</a:t>
              </a:r>
              <a:endParaRPr lang="en-US" sz="1100" b="1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543800" y="1028699"/>
              <a:ext cx="42862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>
                  <a:solidFill>
                    <a:schemeClr val="accent2">
                      <a:lumMod val="75000"/>
                    </a:schemeClr>
                  </a:solidFill>
                </a:rPr>
                <a:t>O</a:t>
              </a:r>
              <a:endParaRPr lang="en-US" sz="1100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181975" y="1028700"/>
              <a:ext cx="37147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>
                  <a:solidFill>
                    <a:schemeClr val="bg1">
                      <a:lumMod val="65000"/>
                    </a:schemeClr>
                  </a:solidFill>
                </a:rPr>
                <a:t>T</a:t>
              </a:r>
              <a:endParaRPr lang="en-US" sz="1100" b="1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</p:grpSp>
      <p:sp>
        <p:nvSpPr>
          <p:cNvPr id="22" name="Rectangle 10"/>
          <p:cNvSpPr txBox="1">
            <a:spLocks noChangeArrowheads="1"/>
          </p:cNvSpPr>
          <p:nvPr/>
        </p:nvSpPr>
        <p:spPr bwMode="auto">
          <a:xfrm>
            <a:off x="759025" y="285749"/>
            <a:ext cx="3555800" cy="374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b="0" spc="100" dirty="0" smtClean="0">
                <a:solidFill>
                  <a:schemeClr val="bg1"/>
                </a:solidFill>
                <a:latin typeface="Georgia" pitchFamily="18" charset="0"/>
                <a:cs typeface="Arial" charset="0"/>
              </a:rPr>
              <a:t>SITUATION ANALYSIS: SWOT</a:t>
            </a:r>
            <a:endParaRPr lang="en-US" spc="100" dirty="0">
              <a:solidFill>
                <a:schemeClr val="bg1"/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23" name="Rectangle 12"/>
          <p:cNvSpPr>
            <a:spLocks noChangeArrowheads="1"/>
          </p:cNvSpPr>
          <p:nvPr/>
        </p:nvSpPr>
        <p:spPr bwMode="auto">
          <a:xfrm>
            <a:off x="4873625" y="1404938"/>
            <a:ext cx="388143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2C6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tbd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57542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361950" y="718701"/>
            <a:ext cx="8448675" cy="3762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361950" y="323850"/>
            <a:ext cx="8447089" cy="28574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none" anchor="ctr"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400" b="0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361950" y="4505325"/>
            <a:ext cx="84486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10"/>
          <p:cNvSpPr txBox="1">
            <a:spLocks noChangeArrowheads="1"/>
          </p:cNvSpPr>
          <p:nvPr/>
        </p:nvSpPr>
        <p:spPr bwMode="auto">
          <a:xfrm>
            <a:off x="787880" y="781206"/>
            <a:ext cx="3603145" cy="440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2000" b="0" dirty="0" smtClean="0">
                <a:solidFill>
                  <a:schemeClr val="accent4"/>
                </a:solidFill>
                <a:latin typeface="+mj-lt"/>
                <a:cs typeface="Arial" charset="0"/>
              </a:rPr>
              <a:t>Threats </a:t>
            </a:r>
            <a:r>
              <a:rPr lang="en-US" sz="1400" b="0" i="1" dirty="0" smtClean="0">
                <a:solidFill>
                  <a:schemeClr val="accent4"/>
                </a:solidFill>
                <a:latin typeface="+mj-lt"/>
                <a:cs typeface="Arial" charset="0"/>
              </a:rPr>
              <a:t>(don’t have and don’t want)</a:t>
            </a:r>
            <a:endParaRPr lang="en-US" sz="1400" i="1" dirty="0">
              <a:solidFill>
                <a:schemeClr val="accent4"/>
              </a:solidFill>
              <a:latin typeface="+mj-lt"/>
              <a:cs typeface="Arial" charset="0"/>
            </a:endParaRP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676274" y="1430338"/>
            <a:ext cx="3909219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2C6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Declining enrollment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Outdated facilities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Unsafe or insecure surroundings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Financial instability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Loss of trust and respect from the community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7477124" y="428625"/>
            <a:ext cx="1184696" cy="800101"/>
            <a:chOff x="7477124" y="542925"/>
            <a:chExt cx="1184696" cy="800101"/>
          </a:xfrm>
        </p:grpSpPr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7477124" y="962025"/>
              <a:ext cx="575096" cy="381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txBody>
            <a:bodyPr wrap="none" anchor="ctr"/>
            <a:lstStyle/>
            <a:p>
              <a:pPr algn="ctr">
                <a:lnSpc>
                  <a:spcPct val="95000"/>
                </a:lnSpc>
                <a:spcBef>
                  <a:spcPct val="65000"/>
                </a:spcBef>
                <a:buSzPct val="80000"/>
              </a:pPr>
              <a:endParaRPr lang="en-US" sz="1100" dirty="0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7477124" y="542926"/>
              <a:ext cx="575096" cy="381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txBody>
            <a:bodyPr wrap="none" anchor="ctr"/>
            <a:lstStyle/>
            <a:p>
              <a:pPr algn="ctr">
                <a:lnSpc>
                  <a:spcPct val="95000"/>
                </a:lnSpc>
                <a:spcBef>
                  <a:spcPct val="65000"/>
                </a:spcBef>
                <a:buSzPct val="80000"/>
              </a:pPr>
              <a:endParaRPr lang="en-US" sz="1100" dirty="0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8086724" y="542925"/>
              <a:ext cx="575096" cy="381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txBody>
            <a:bodyPr wrap="none" anchor="ctr"/>
            <a:lstStyle/>
            <a:p>
              <a:pPr algn="ctr">
                <a:lnSpc>
                  <a:spcPct val="95000"/>
                </a:lnSpc>
                <a:spcBef>
                  <a:spcPct val="65000"/>
                </a:spcBef>
                <a:buSzPct val="80000"/>
              </a:pPr>
              <a:endParaRPr lang="en-US" sz="1100" dirty="0"/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8086724" y="962026"/>
              <a:ext cx="575096" cy="381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/>
              </a:solidFill>
            </a:ln>
            <a:effectLst/>
          </p:spPr>
          <p:txBody>
            <a:bodyPr wrap="none" anchor="ctr"/>
            <a:lstStyle/>
            <a:p>
              <a:pPr algn="ctr">
                <a:lnSpc>
                  <a:spcPct val="95000"/>
                </a:lnSpc>
                <a:spcBef>
                  <a:spcPct val="65000"/>
                </a:spcBef>
                <a:buSzPct val="80000"/>
              </a:pPr>
              <a:endParaRPr lang="en-US" sz="11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534275" y="609599"/>
              <a:ext cx="42862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>
                  <a:solidFill>
                    <a:schemeClr val="bg1">
                      <a:lumMod val="65000"/>
                    </a:schemeClr>
                  </a:solidFill>
                </a:rPr>
                <a:t>S</a:t>
              </a:r>
              <a:endParaRPr lang="en-US" sz="1100" b="1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162925" y="609599"/>
              <a:ext cx="39052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>
                  <a:solidFill>
                    <a:schemeClr val="bg1">
                      <a:lumMod val="65000"/>
                    </a:schemeClr>
                  </a:solidFill>
                </a:rPr>
                <a:t>W</a:t>
              </a:r>
              <a:endParaRPr lang="en-US" sz="1100" b="1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543800" y="1028699"/>
              <a:ext cx="42862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>
                  <a:solidFill>
                    <a:schemeClr val="bg1">
                      <a:lumMod val="65000"/>
                    </a:schemeClr>
                  </a:solidFill>
                </a:rPr>
                <a:t>O</a:t>
              </a:r>
              <a:endParaRPr lang="en-US" sz="1100" b="1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181975" y="1028700"/>
              <a:ext cx="37147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>
                  <a:solidFill>
                    <a:schemeClr val="bg1">
                      <a:lumMod val="50000"/>
                    </a:schemeClr>
                  </a:solidFill>
                </a:rPr>
                <a:t>T</a:t>
              </a:r>
              <a:endParaRPr lang="en-US" sz="1100" b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18" name="Rectangle 10"/>
          <p:cNvSpPr txBox="1">
            <a:spLocks noChangeArrowheads="1"/>
          </p:cNvSpPr>
          <p:nvPr/>
        </p:nvSpPr>
        <p:spPr bwMode="auto">
          <a:xfrm>
            <a:off x="759025" y="285749"/>
            <a:ext cx="3555800" cy="374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b="0" spc="100" dirty="0" smtClean="0">
                <a:solidFill>
                  <a:schemeClr val="bg1"/>
                </a:solidFill>
                <a:latin typeface="Georgia" pitchFamily="18" charset="0"/>
                <a:cs typeface="Arial" charset="0"/>
              </a:rPr>
              <a:t>SITUATION ANALYSIS: SWOT</a:t>
            </a:r>
            <a:endParaRPr lang="en-US" spc="100" dirty="0">
              <a:solidFill>
                <a:schemeClr val="bg1"/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20" name="Rectangle 12"/>
          <p:cNvSpPr>
            <a:spLocks noChangeArrowheads="1"/>
          </p:cNvSpPr>
          <p:nvPr/>
        </p:nvSpPr>
        <p:spPr bwMode="auto">
          <a:xfrm>
            <a:off x="4845050" y="1404938"/>
            <a:ext cx="388143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2C6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tbd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3425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>
            <a:off x="361950" y="4505325"/>
            <a:ext cx="844867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47664" y="328613"/>
            <a:ext cx="8461375" cy="40846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none" anchor="ctr"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400" b="0" dirty="0"/>
          </a:p>
        </p:txBody>
      </p:sp>
      <p:grpSp>
        <p:nvGrpSpPr>
          <p:cNvPr id="8" name="Group 33"/>
          <p:cNvGrpSpPr>
            <a:grpSpLocks/>
          </p:cNvGrpSpPr>
          <p:nvPr/>
        </p:nvGrpSpPr>
        <p:grpSpPr bwMode="auto">
          <a:xfrm>
            <a:off x="7973770" y="2644775"/>
            <a:ext cx="323898" cy="1758949"/>
            <a:chOff x="4638" y="368"/>
            <a:chExt cx="432" cy="3128"/>
          </a:xfrm>
          <a:solidFill>
            <a:srgbClr val="9658C0"/>
          </a:solidFill>
        </p:grpSpPr>
        <p:sp>
          <p:nvSpPr>
            <p:cNvPr id="10" name="Oval 15"/>
            <p:cNvSpPr>
              <a:spLocks noChangeArrowheads="1"/>
            </p:cNvSpPr>
            <p:nvPr/>
          </p:nvSpPr>
          <p:spPr bwMode="auto">
            <a:xfrm>
              <a:off x="4638" y="368"/>
              <a:ext cx="432" cy="576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4638" y="1218"/>
              <a:ext cx="432" cy="576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4638" y="2069"/>
              <a:ext cx="432" cy="576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auto">
            <a:xfrm>
              <a:off x="4638" y="2920"/>
              <a:ext cx="432" cy="576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15" name="Rectangle 10"/>
          <p:cNvSpPr txBox="1">
            <a:spLocks noChangeArrowheads="1"/>
          </p:cNvSpPr>
          <p:nvPr/>
        </p:nvSpPr>
        <p:spPr bwMode="auto">
          <a:xfrm>
            <a:off x="730729" y="1740742"/>
            <a:ext cx="5870096" cy="843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4000" b="0" dirty="0" smtClean="0">
                <a:solidFill>
                  <a:schemeClr val="bg1"/>
                </a:solidFill>
                <a:cs typeface="Arial" charset="0"/>
              </a:rPr>
              <a:t>Situation analysis</a:t>
            </a:r>
            <a:endParaRPr lang="en-US" sz="4000" b="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7" name="Rectangle 10"/>
          <p:cNvSpPr txBox="1">
            <a:spLocks noChangeArrowheads="1"/>
          </p:cNvSpPr>
          <p:nvPr/>
        </p:nvSpPr>
        <p:spPr bwMode="auto">
          <a:xfrm>
            <a:off x="740254" y="2629056"/>
            <a:ext cx="4498496" cy="440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2800" b="0" dirty="0" smtClean="0">
                <a:solidFill>
                  <a:schemeClr val="bg2">
                    <a:lumMod val="85000"/>
                  </a:schemeClr>
                </a:solidFill>
                <a:latin typeface="+mj-lt"/>
                <a:cs typeface="Arial" charset="0"/>
              </a:rPr>
              <a:t>External factors</a:t>
            </a:r>
            <a:endParaRPr lang="en-US" sz="2800" dirty="0">
              <a:solidFill>
                <a:schemeClr val="bg2">
                  <a:lumMod val="85000"/>
                </a:schemeClr>
              </a:solidFill>
              <a:latin typeface="+mj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063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408780" y="660400"/>
            <a:ext cx="8448675" cy="3762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361950" y="323850"/>
            <a:ext cx="8447089" cy="2857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none" anchor="ctr"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400" b="0" dirty="0"/>
          </a:p>
        </p:txBody>
      </p:sp>
      <p:sp>
        <p:nvSpPr>
          <p:cNvPr id="53" name="Rectangle 10"/>
          <p:cNvSpPr txBox="1">
            <a:spLocks noChangeArrowheads="1"/>
          </p:cNvSpPr>
          <p:nvPr/>
        </p:nvSpPr>
        <p:spPr bwMode="auto">
          <a:xfrm>
            <a:off x="778075" y="285749"/>
            <a:ext cx="3555800" cy="374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b="0" spc="100" dirty="0" smtClean="0">
                <a:solidFill>
                  <a:schemeClr val="bg1"/>
                </a:solidFill>
                <a:latin typeface="Georgia" pitchFamily="18" charset="0"/>
                <a:cs typeface="Arial" charset="0"/>
              </a:rPr>
              <a:t>STRATEGIC PLANNING</a:t>
            </a:r>
            <a:endParaRPr lang="en-US" spc="100" dirty="0">
              <a:solidFill>
                <a:schemeClr val="bg1"/>
              </a:solidFill>
              <a:latin typeface="Georgia" pitchFamily="18" charset="0"/>
              <a:cs typeface="Arial" charset="0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361950" y="4505325"/>
            <a:ext cx="84486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10"/>
          <p:cNvSpPr txBox="1">
            <a:spLocks noChangeArrowheads="1"/>
          </p:cNvSpPr>
          <p:nvPr/>
        </p:nvSpPr>
        <p:spPr bwMode="auto">
          <a:xfrm>
            <a:off x="787880" y="771681"/>
            <a:ext cx="6117745" cy="440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2000" b="0" dirty="0" smtClean="0">
                <a:solidFill>
                  <a:schemeClr val="accent4"/>
                </a:solidFill>
                <a:latin typeface="+mj-lt"/>
                <a:cs typeface="Arial" charset="0"/>
              </a:rPr>
              <a:t>Situation analysis: external factors</a:t>
            </a:r>
            <a:endParaRPr lang="en-US" i="1" dirty="0">
              <a:solidFill>
                <a:schemeClr val="accent4"/>
              </a:solidFill>
              <a:latin typeface="+mj-lt"/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47726" y="1466850"/>
            <a:ext cx="7505699" cy="27336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 Box 29"/>
          <p:cNvSpPr txBox="1">
            <a:spLocks noChangeArrowheads="1"/>
          </p:cNvSpPr>
          <p:nvPr/>
        </p:nvSpPr>
        <p:spPr bwMode="auto">
          <a:xfrm>
            <a:off x="7064375" y="1595439"/>
            <a:ext cx="1117600" cy="12049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9" name="Text Box 29"/>
          <p:cNvSpPr txBox="1">
            <a:spLocks noChangeArrowheads="1"/>
          </p:cNvSpPr>
          <p:nvPr/>
        </p:nvSpPr>
        <p:spPr bwMode="auto">
          <a:xfrm>
            <a:off x="7131050" y="1576389"/>
            <a:ext cx="1155700" cy="109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b="1" dirty="0" smtClean="0">
                <a:latin typeface="+mn-lt"/>
              </a:rPr>
              <a:t>Measures of Success</a:t>
            </a: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>
                <a:latin typeface="+mn-lt"/>
              </a:rPr>
              <a:t>Our </a:t>
            </a:r>
            <a:r>
              <a:rPr lang="en-US" sz="1000" i="1" dirty="0" smtClean="0">
                <a:latin typeface="+mn-lt"/>
              </a:rPr>
              <a:t>quantitative </a:t>
            </a:r>
            <a:r>
              <a:rPr lang="en-US" sz="1000" i="1" dirty="0">
                <a:latin typeface="+mn-lt"/>
              </a:rPr>
              <a:t>indicators of success</a:t>
            </a:r>
            <a:endParaRPr lang="en-US" sz="1000" dirty="0">
              <a:latin typeface="+mn-lt"/>
            </a:endParaRP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7035800" y="2914650"/>
            <a:ext cx="1155700" cy="113347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11" name="Text Box 29"/>
          <p:cNvSpPr txBox="1">
            <a:spLocks noChangeArrowheads="1"/>
          </p:cNvSpPr>
          <p:nvPr/>
        </p:nvSpPr>
        <p:spPr bwMode="auto">
          <a:xfrm>
            <a:off x="7102475" y="2843213"/>
            <a:ext cx="1155700" cy="115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b="1" dirty="0">
                <a:latin typeface="+mn-lt"/>
              </a:rPr>
              <a:t>Stakeholder Perceptions</a:t>
            </a: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>
                <a:latin typeface="+mn-lt"/>
              </a:rPr>
              <a:t>Our qualitative indicators of success</a:t>
            </a:r>
            <a:endParaRPr lang="en-US" sz="1000" dirty="0">
              <a:latin typeface="+mn-lt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171826" y="2371725"/>
            <a:ext cx="3257550" cy="1190625"/>
            <a:chOff x="2273300" y="2368550"/>
            <a:chExt cx="5100638" cy="1316038"/>
          </a:xfrm>
        </p:grpSpPr>
        <p:sp>
          <p:nvSpPr>
            <p:cNvPr id="13" name="Oval 24"/>
            <p:cNvSpPr>
              <a:spLocks noChangeArrowheads="1"/>
            </p:cNvSpPr>
            <p:nvPr/>
          </p:nvSpPr>
          <p:spPr bwMode="auto">
            <a:xfrm>
              <a:off x="2670969" y="2436813"/>
              <a:ext cx="4305300" cy="1171575"/>
            </a:xfrm>
            <a:prstGeom prst="ellipse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lnSpc>
                  <a:spcPct val="95000"/>
                </a:lnSpc>
                <a:spcBef>
                  <a:spcPct val="65000"/>
                </a:spcBef>
                <a:buSzPct val="80000"/>
              </a:pPr>
              <a:endParaRPr lang="en-US" sz="1000" dirty="0"/>
            </a:p>
          </p:txBody>
        </p:sp>
        <p:sp>
          <p:nvSpPr>
            <p:cNvPr id="14" name="Oval 30"/>
            <p:cNvSpPr>
              <a:spLocks noChangeArrowheads="1"/>
            </p:cNvSpPr>
            <p:nvPr/>
          </p:nvSpPr>
          <p:spPr bwMode="auto">
            <a:xfrm>
              <a:off x="2273300" y="2368550"/>
              <a:ext cx="5100638" cy="1316038"/>
            </a:xfrm>
            <a:prstGeom prst="ellipse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lnSpc>
                  <a:spcPct val="95000"/>
                </a:lnSpc>
                <a:spcBef>
                  <a:spcPct val="65000"/>
                </a:spcBef>
                <a:buSzPct val="80000"/>
              </a:pPr>
              <a:endParaRPr lang="en-US" sz="1000" dirty="0"/>
            </a:p>
          </p:txBody>
        </p:sp>
        <p:sp>
          <p:nvSpPr>
            <p:cNvPr id="15" name="Oval 31"/>
            <p:cNvSpPr>
              <a:spLocks noChangeArrowheads="1"/>
            </p:cNvSpPr>
            <p:nvPr/>
          </p:nvSpPr>
          <p:spPr bwMode="auto">
            <a:xfrm>
              <a:off x="2956719" y="2513013"/>
              <a:ext cx="3733800" cy="1025525"/>
            </a:xfrm>
            <a:prstGeom prst="ellipse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lnSpc>
                  <a:spcPct val="95000"/>
                </a:lnSpc>
                <a:spcBef>
                  <a:spcPct val="65000"/>
                </a:spcBef>
                <a:buSzPct val="80000"/>
              </a:pPr>
              <a:endParaRPr lang="en-US" sz="1000" dirty="0"/>
            </a:p>
          </p:txBody>
        </p:sp>
      </p:grpSp>
      <p:sp>
        <p:nvSpPr>
          <p:cNvPr id="16" name="Text Box 32"/>
          <p:cNvSpPr txBox="1">
            <a:spLocks noChangeArrowheads="1"/>
          </p:cNvSpPr>
          <p:nvPr/>
        </p:nvSpPr>
        <p:spPr bwMode="auto">
          <a:xfrm>
            <a:off x="6183313" y="2425701"/>
            <a:ext cx="960437" cy="98424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solidFill>
                <a:schemeClr val="bg1"/>
              </a:solidFill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7" name="Text Box 33"/>
          <p:cNvSpPr txBox="1">
            <a:spLocks noChangeArrowheads="1"/>
          </p:cNvSpPr>
          <p:nvPr/>
        </p:nvSpPr>
        <p:spPr bwMode="auto">
          <a:xfrm>
            <a:off x="3709194" y="2701925"/>
            <a:ext cx="2314575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b="1" dirty="0">
                <a:latin typeface="+mn-lt"/>
              </a:rPr>
              <a:t>Critical Realities 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i="1" dirty="0">
                <a:latin typeface="+mn-lt"/>
              </a:rPr>
              <a:t>Issues affecting our work</a:t>
            </a:r>
            <a:endParaRPr lang="en-US" sz="1000" dirty="0">
              <a:latin typeface="+mn-lt"/>
            </a:endParaRPr>
          </a:p>
        </p:txBody>
      </p:sp>
      <p:sp>
        <p:nvSpPr>
          <p:cNvPr id="18" name="AutoShape 38"/>
          <p:cNvSpPr>
            <a:spLocks noChangeArrowheads="1"/>
          </p:cNvSpPr>
          <p:nvPr/>
        </p:nvSpPr>
        <p:spPr bwMode="auto">
          <a:xfrm>
            <a:off x="2705100" y="2305050"/>
            <a:ext cx="1247776" cy="1209675"/>
          </a:xfrm>
          <a:prstGeom prst="diamond">
            <a:avLst/>
          </a:prstGeom>
          <a:solidFill>
            <a:schemeClr val="bg1">
              <a:lumMod val="50000"/>
            </a:schemeClr>
          </a:solidFill>
          <a:ln w="19050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000" dirty="0"/>
          </a:p>
        </p:txBody>
      </p:sp>
      <p:sp>
        <p:nvSpPr>
          <p:cNvPr id="20" name="Text Box 61"/>
          <p:cNvSpPr txBox="1">
            <a:spLocks noChangeArrowheads="1"/>
          </p:cNvSpPr>
          <p:nvPr/>
        </p:nvSpPr>
        <p:spPr bwMode="auto">
          <a:xfrm>
            <a:off x="3721894" y="1916113"/>
            <a:ext cx="228917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b="1" dirty="0">
                <a:latin typeface="+mn-lt"/>
              </a:rPr>
              <a:t>Strategies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i="1" dirty="0">
                <a:latin typeface="+mn-lt"/>
              </a:rPr>
              <a:t>Shared agenda for success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dirty="0">
                <a:latin typeface="+mn-lt"/>
              </a:rPr>
              <a:t>  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dirty="0">
                <a:latin typeface="+mn-lt"/>
              </a:rPr>
              <a:t>  </a:t>
            </a:r>
          </a:p>
        </p:txBody>
      </p:sp>
      <p:sp>
        <p:nvSpPr>
          <p:cNvPr id="21" name="Text Box 62"/>
          <p:cNvSpPr txBox="1">
            <a:spLocks noChangeArrowheads="1"/>
          </p:cNvSpPr>
          <p:nvPr/>
        </p:nvSpPr>
        <p:spPr bwMode="auto">
          <a:xfrm>
            <a:off x="2570163" y="1714500"/>
            <a:ext cx="1039812" cy="238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>
                <a:latin typeface="+mn-lt"/>
              </a:rPr>
              <a:t>Direction</a:t>
            </a:r>
          </a:p>
        </p:txBody>
      </p:sp>
      <p:sp>
        <p:nvSpPr>
          <p:cNvPr id="25" name="Text Box 29"/>
          <p:cNvSpPr txBox="1">
            <a:spLocks noChangeArrowheads="1"/>
          </p:cNvSpPr>
          <p:nvPr/>
        </p:nvSpPr>
        <p:spPr bwMode="auto">
          <a:xfrm>
            <a:off x="987425" y="1595438"/>
            <a:ext cx="1098550" cy="11572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26" name="Text Box 29"/>
          <p:cNvSpPr txBox="1">
            <a:spLocks noChangeArrowheads="1"/>
          </p:cNvSpPr>
          <p:nvPr/>
        </p:nvSpPr>
        <p:spPr bwMode="auto">
          <a:xfrm>
            <a:off x="987425" y="1576388"/>
            <a:ext cx="1222375" cy="87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b="1" dirty="0" smtClean="0">
                <a:latin typeface="+mn-lt"/>
              </a:rPr>
              <a:t>Responsibilities</a:t>
            </a: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 smtClean="0">
                <a:latin typeface="+mn-lt"/>
              </a:rPr>
              <a:t>What we do</a:t>
            </a:r>
            <a:endParaRPr lang="en-US" sz="1000" dirty="0">
              <a:latin typeface="+mn-lt"/>
            </a:endParaRPr>
          </a:p>
        </p:txBody>
      </p:sp>
      <p:sp>
        <p:nvSpPr>
          <p:cNvPr id="27" name="Text Box 29"/>
          <p:cNvSpPr txBox="1">
            <a:spLocks noChangeArrowheads="1"/>
          </p:cNvSpPr>
          <p:nvPr/>
        </p:nvSpPr>
        <p:spPr bwMode="auto">
          <a:xfrm>
            <a:off x="987425" y="2881313"/>
            <a:ext cx="1098550" cy="11572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28" name="Text Box 29"/>
          <p:cNvSpPr txBox="1">
            <a:spLocks noChangeArrowheads="1"/>
          </p:cNvSpPr>
          <p:nvPr/>
        </p:nvSpPr>
        <p:spPr bwMode="auto">
          <a:xfrm>
            <a:off x="958850" y="2862264"/>
            <a:ext cx="1155700" cy="105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b="1" dirty="0" smtClean="0">
                <a:latin typeface="+mn-lt"/>
              </a:rPr>
              <a:t>Philosophy of Education</a:t>
            </a: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 smtClean="0">
                <a:latin typeface="+mn-lt"/>
              </a:rPr>
              <a:t>What’s</a:t>
            </a:r>
            <a:br>
              <a:rPr lang="en-US" sz="1000" i="1" dirty="0" smtClean="0">
                <a:latin typeface="+mn-lt"/>
              </a:rPr>
            </a:br>
            <a:r>
              <a:rPr lang="en-US" sz="1000" i="1" dirty="0" smtClean="0">
                <a:latin typeface="+mn-lt"/>
              </a:rPr>
              <a:t>important</a:t>
            </a:r>
            <a:br>
              <a:rPr lang="en-US" sz="1000" i="1" dirty="0" smtClean="0">
                <a:latin typeface="+mn-lt"/>
              </a:rPr>
            </a:br>
            <a:r>
              <a:rPr lang="en-US" sz="1000" i="1" dirty="0" smtClean="0">
                <a:latin typeface="+mn-lt"/>
              </a:rPr>
              <a:t>to us</a:t>
            </a:r>
            <a:endParaRPr lang="en-US" sz="1000" dirty="0">
              <a:latin typeface="+mn-lt"/>
            </a:endParaRPr>
          </a:p>
        </p:txBody>
      </p:sp>
      <p:sp>
        <p:nvSpPr>
          <p:cNvPr id="29" name="Text Box 32"/>
          <p:cNvSpPr txBox="1">
            <a:spLocks noChangeArrowheads="1"/>
          </p:cNvSpPr>
          <p:nvPr/>
        </p:nvSpPr>
        <p:spPr bwMode="auto">
          <a:xfrm>
            <a:off x="1982788" y="2378076"/>
            <a:ext cx="960437" cy="98424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solidFill>
                <a:schemeClr val="bg1"/>
              </a:solidFill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0" name="Text Box 29"/>
          <p:cNvSpPr txBox="1">
            <a:spLocks noChangeArrowheads="1"/>
          </p:cNvSpPr>
          <p:nvPr/>
        </p:nvSpPr>
        <p:spPr bwMode="auto">
          <a:xfrm>
            <a:off x="1978025" y="2490789"/>
            <a:ext cx="1031875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ts val="600"/>
              </a:spcAft>
              <a:buSzPct val="80000"/>
            </a:pPr>
            <a:r>
              <a:rPr lang="en-US" sz="1000" b="1" dirty="0" smtClean="0">
                <a:latin typeface="+mn-lt"/>
              </a:rPr>
              <a:t>Mission</a:t>
            </a: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 smtClean="0">
                <a:latin typeface="+mn-lt"/>
              </a:rPr>
              <a:t>Why we exist</a:t>
            </a:r>
            <a:endParaRPr lang="en-US" sz="1000" dirty="0">
              <a:latin typeface="+mn-lt"/>
            </a:endParaRPr>
          </a:p>
        </p:txBody>
      </p:sp>
      <p:sp>
        <p:nvSpPr>
          <p:cNvPr id="31" name="Text Box 29"/>
          <p:cNvSpPr txBox="1">
            <a:spLocks noChangeArrowheads="1"/>
          </p:cNvSpPr>
          <p:nvPr/>
        </p:nvSpPr>
        <p:spPr bwMode="auto">
          <a:xfrm>
            <a:off x="6188075" y="2509839"/>
            <a:ext cx="1031875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ts val="600"/>
              </a:spcAft>
              <a:buSzPct val="80000"/>
            </a:pPr>
            <a:r>
              <a:rPr lang="en-US" sz="1000" b="1" dirty="0" smtClean="0">
                <a:latin typeface="+mn-lt"/>
              </a:rPr>
              <a:t>Vision</a:t>
            </a: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 smtClean="0">
                <a:latin typeface="+mn-lt"/>
              </a:rPr>
              <a:t>What we aspire to achieve</a:t>
            </a:r>
            <a:endParaRPr lang="en-US" sz="1000" dirty="0">
              <a:latin typeface="+mn-lt"/>
            </a:endParaRPr>
          </a:p>
        </p:txBody>
      </p:sp>
      <p:sp>
        <p:nvSpPr>
          <p:cNvPr id="32" name="Text Box 39"/>
          <p:cNvSpPr txBox="1">
            <a:spLocks noChangeArrowheads="1"/>
          </p:cNvSpPr>
          <p:nvPr/>
        </p:nvSpPr>
        <p:spPr bwMode="auto">
          <a:xfrm>
            <a:off x="2982913" y="2541588"/>
            <a:ext cx="874712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spcAft>
                <a:spcPts val="400"/>
              </a:spcAft>
              <a:buSzPct val="80000"/>
            </a:pPr>
            <a:r>
              <a:rPr lang="en-US" sz="1000" b="1" dirty="0">
                <a:solidFill>
                  <a:schemeClr val="bg1"/>
                </a:solidFill>
                <a:latin typeface="+mn-lt"/>
              </a:rPr>
              <a:t>Situation Analysis</a:t>
            </a: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>
                <a:solidFill>
                  <a:schemeClr val="bg1"/>
                </a:solidFill>
                <a:latin typeface="+mn-lt"/>
              </a:rPr>
              <a:t>Where </a:t>
            </a:r>
            <a:r>
              <a:rPr lang="en-US" sz="1000" i="1" dirty="0" smtClean="0">
                <a:solidFill>
                  <a:schemeClr val="bg1"/>
                </a:solidFill>
                <a:latin typeface="+mn-lt"/>
              </a:rPr>
              <a:t>we</a:t>
            </a:r>
            <a:br>
              <a:rPr lang="en-US" sz="1000" i="1" dirty="0" smtClean="0">
                <a:solidFill>
                  <a:schemeClr val="bg1"/>
                </a:solidFill>
                <a:latin typeface="+mn-lt"/>
              </a:rPr>
            </a:br>
            <a:r>
              <a:rPr lang="en-US" sz="1000" i="1" dirty="0" smtClean="0">
                <a:solidFill>
                  <a:schemeClr val="bg1"/>
                </a:solidFill>
                <a:latin typeface="+mn-lt"/>
              </a:rPr>
              <a:t>are </a:t>
            </a:r>
            <a:r>
              <a:rPr lang="en-US" sz="1000" i="1" dirty="0">
                <a:solidFill>
                  <a:schemeClr val="bg1"/>
                </a:solidFill>
                <a:latin typeface="+mn-lt"/>
              </a:rPr>
              <a:t>today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endParaRPr lang="en-US" sz="1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5195888" y="1589685"/>
            <a:ext cx="1203325" cy="41195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Text Box 62"/>
          <p:cNvSpPr txBox="1">
            <a:spLocks noChangeArrowheads="1"/>
          </p:cNvSpPr>
          <p:nvPr/>
        </p:nvSpPr>
        <p:spPr bwMode="auto">
          <a:xfrm>
            <a:off x="5277644" y="1676398"/>
            <a:ext cx="1039812" cy="238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 smtClean="0">
                <a:solidFill>
                  <a:schemeClr val="bg1"/>
                </a:solidFill>
                <a:latin typeface="+mn-lt"/>
              </a:rPr>
              <a:t>Trends</a:t>
            </a:r>
            <a:endParaRPr lang="en-US" sz="10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5408613" y="3613945"/>
            <a:ext cx="1487486" cy="41195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Oval 39"/>
          <p:cNvSpPr/>
          <p:nvPr/>
        </p:nvSpPr>
        <p:spPr>
          <a:xfrm>
            <a:off x="3857625" y="3636170"/>
            <a:ext cx="1203325" cy="41195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Oval 40"/>
          <p:cNvSpPr/>
          <p:nvPr/>
        </p:nvSpPr>
        <p:spPr>
          <a:xfrm>
            <a:off x="2209800" y="3636171"/>
            <a:ext cx="1203325" cy="41195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Text Box 64"/>
          <p:cNvSpPr txBox="1">
            <a:spLocks noChangeArrowheads="1"/>
          </p:cNvSpPr>
          <p:nvPr/>
        </p:nvSpPr>
        <p:spPr bwMode="auto">
          <a:xfrm>
            <a:off x="3730625" y="3651250"/>
            <a:ext cx="1550987" cy="38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 smtClean="0">
                <a:solidFill>
                  <a:schemeClr val="bg1"/>
                </a:solidFill>
                <a:latin typeface="+mn-lt"/>
              </a:rPr>
              <a:t>Competitive </a:t>
            </a:r>
            <a:r>
              <a:rPr lang="en-US" sz="1000" b="1" dirty="0">
                <a:solidFill>
                  <a:schemeClr val="bg1"/>
                </a:solidFill>
                <a:latin typeface="+mn-lt"/>
              </a:rPr>
              <a:t>Landscape</a:t>
            </a:r>
          </a:p>
        </p:txBody>
      </p:sp>
      <p:sp>
        <p:nvSpPr>
          <p:cNvPr id="24" name="Text Box 65"/>
          <p:cNvSpPr txBox="1">
            <a:spLocks noChangeArrowheads="1"/>
          </p:cNvSpPr>
          <p:nvPr/>
        </p:nvSpPr>
        <p:spPr bwMode="auto">
          <a:xfrm>
            <a:off x="5395912" y="3649863"/>
            <a:ext cx="1500187" cy="38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 smtClean="0">
                <a:solidFill>
                  <a:schemeClr val="bg1"/>
                </a:solidFill>
                <a:latin typeface="+mn-lt"/>
              </a:rPr>
              <a:t>Catholic Educational </a:t>
            </a:r>
            <a:r>
              <a:rPr lang="en-US" sz="1000" b="1" dirty="0">
                <a:solidFill>
                  <a:schemeClr val="bg1"/>
                </a:solidFill>
                <a:latin typeface="+mn-lt"/>
              </a:rPr>
              <a:t>Practices</a:t>
            </a:r>
          </a:p>
        </p:txBody>
      </p:sp>
      <p:sp>
        <p:nvSpPr>
          <p:cNvPr id="33" name="Text Box 64"/>
          <p:cNvSpPr txBox="1">
            <a:spLocks noChangeArrowheads="1"/>
          </p:cNvSpPr>
          <p:nvPr/>
        </p:nvSpPr>
        <p:spPr bwMode="auto">
          <a:xfrm>
            <a:off x="2316956" y="3649862"/>
            <a:ext cx="1049337" cy="38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 smtClean="0">
                <a:solidFill>
                  <a:schemeClr val="bg1"/>
                </a:solidFill>
                <a:latin typeface="+mn-lt"/>
              </a:rPr>
              <a:t>Graduate Profile</a:t>
            </a:r>
            <a:endParaRPr lang="en-US" sz="10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15943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311150" y="742950"/>
            <a:ext cx="8448675" cy="3762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361950" y="323850"/>
            <a:ext cx="8447089" cy="2857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none" anchor="ctr"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400" b="0" dirty="0"/>
          </a:p>
        </p:txBody>
      </p:sp>
      <p:sp>
        <p:nvSpPr>
          <p:cNvPr id="53" name="Rectangle 10"/>
          <p:cNvSpPr txBox="1">
            <a:spLocks noChangeArrowheads="1"/>
          </p:cNvSpPr>
          <p:nvPr/>
        </p:nvSpPr>
        <p:spPr bwMode="auto">
          <a:xfrm>
            <a:off x="759025" y="285749"/>
            <a:ext cx="3555800" cy="374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b="0" spc="100" dirty="0" smtClean="0">
                <a:solidFill>
                  <a:schemeClr val="bg1"/>
                </a:solidFill>
                <a:latin typeface="Georgia" pitchFamily="18" charset="0"/>
                <a:cs typeface="Arial" charset="0"/>
              </a:rPr>
              <a:t>SITUATION ANALYSIS</a:t>
            </a:r>
            <a:endParaRPr lang="en-US" spc="100" dirty="0">
              <a:solidFill>
                <a:schemeClr val="bg1"/>
              </a:solidFill>
              <a:latin typeface="Georgia" pitchFamily="18" charset="0"/>
              <a:cs typeface="Arial" charset="0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361950" y="4505325"/>
            <a:ext cx="84486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10"/>
          <p:cNvSpPr txBox="1">
            <a:spLocks noChangeArrowheads="1"/>
          </p:cNvSpPr>
          <p:nvPr/>
        </p:nvSpPr>
        <p:spPr bwMode="auto">
          <a:xfrm>
            <a:off x="759305" y="781206"/>
            <a:ext cx="7717945" cy="440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2000" b="0" dirty="0" smtClean="0">
                <a:solidFill>
                  <a:schemeClr val="accent4"/>
                </a:solidFill>
                <a:latin typeface="+mj-lt"/>
                <a:cs typeface="Arial" charset="0"/>
              </a:rPr>
              <a:t>Trends </a:t>
            </a:r>
            <a:r>
              <a:rPr lang="en-US" sz="1400" b="0" i="1" dirty="0" smtClean="0">
                <a:solidFill>
                  <a:schemeClr val="accent4"/>
                </a:solidFill>
                <a:latin typeface="+mj-lt"/>
                <a:cs typeface="Arial" charset="0"/>
              </a:rPr>
              <a:t>(economic, social, political, that impact our Catholic school)</a:t>
            </a:r>
            <a:endParaRPr lang="en-US" sz="1400" i="1" dirty="0">
              <a:solidFill>
                <a:schemeClr val="accent4"/>
              </a:solidFill>
              <a:latin typeface="+mj-lt"/>
              <a:cs typeface="Arial" charset="0"/>
            </a:endParaRPr>
          </a:p>
        </p:txBody>
      </p:sp>
      <p:sp>
        <p:nvSpPr>
          <p:cNvPr id="21" name="Rectangle 13"/>
          <p:cNvSpPr>
            <a:spLocks noChangeArrowheads="1"/>
          </p:cNvSpPr>
          <p:nvPr/>
        </p:nvSpPr>
        <p:spPr bwMode="auto">
          <a:xfrm>
            <a:off x="665162" y="1428750"/>
            <a:ext cx="4090988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2C6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Families moving to suburban areas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Declining enrollment in GRPS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Rising cost of private school tuitions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Parental attitude that saving for college is more important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Nationally, parents are more demanding and less loyal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Parents shop for schools and teachers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Increase in non-traditional families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Growing Hispanic population in Grand Rapids</a:t>
            </a: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4873625" y="1404938"/>
            <a:ext cx="388143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2C6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tbd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396308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362189" y="685800"/>
            <a:ext cx="8448675" cy="3762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361950" y="323850"/>
            <a:ext cx="8447089" cy="2857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none" anchor="ctr"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400" b="0" dirty="0"/>
          </a:p>
        </p:txBody>
      </p:sp>
      <p:sp>
        <p:nvSpPr>
          <p:cNvPr id="53" name="Rectangle 10"/>
          <p:cNvSpPr txBox="1">
            <a:spLocks noChangeArrowheads="1"/>
          </p:cNvSpPr>
          <p:nvPr/>
        </p:nvSpPr>
        <p:spPr bwMode="auto">
          <a:xfrm>
            <a:off x="759025" y="285749"/>
            <a:ext cx="3555800" cy="374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b="0" spc="100" dirty="0" smtClean="0">
                <a:solidFill>
                  <a:schemeClr val="bg1"/>
                </a:solidFill>
                <a:latin typeface="Georgia" pitchFamily="18" charset="0"/>
                <a:cs typeface="Arial" charset="0"/>
              </a:rPr>
              <a:t>SITUATION ANALYSIS</a:t>
            </a:r>
            <a:endParaRPr lang="en-US" spc="100" dirty="0">
              <a:solidFill>
                <a:schemeClr val="bg1"/>
              </a:solidFill>
              <a:latin typeface="Georgia" pitchFamily="18" charset="0"/>
              <a:cs typeface="Arial" charset="0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361950" y="4505325"/>
            <a:ext cx="84486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10"/>
          <p:cNvSpPr txBox="1">
            <a:spLocks noChangeArrowheads="1"/>
          </p:cNvSpPr>
          <p:nvPr/>
        </p:nvSpPr>
        <p:spPr bwMode="auto">
          <a:xfrm>
            <a:off x="759305" y="781206"/>
            <a:ext cx="7654445" cy="440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2000" b="0" dirty="0" smtClean="0">
                <a:solidFill>
                  <a:schemeClr val="accent4"/>
                </a:solidFill>
                <a:latin typeface="+mj-lt"/>
                <a:cs typeface="Arial" charset="0"/>
              </a:rPr>
              <a:t>Catholic educational practices </a:t>
            </a:r>
            <a:r>
              <a:rPr lang="en-US" sz="1400" b="0" i="1" dirty="0" smtClean="0">
                <a:solidFill>
                  <a:schemeClr val="accent4"/>
                </a:solidFill>
                <a:latin typeface="+mj-lt"/>
                <a:cs typeface="Arial" charset="0"/>
              </a:rPr>
              <a:t>(Ways we are </a:t>
            </a:r>
            <a:r>
              <a:rPr lang="en-US" sz="1400" i="1" u="sng" dirty="0" smtClean="0">
                <a:solidFill>
                  <a:schemeClr val="accent4"/>
                </a:solidFill>
                <a:latin typeface="+mj-lt"/>
                <a:cs typeface="Arial" charset="0"/>
              </a:rPr>
              <a:t>typical</a:t>
            </a:r>
            <a:r>
              <a:rPr lang="en-US" sz="1400" b="0" i="1" dirty="0" smtClean="0">
                <a:solidFill>
                  <a:schemeClr val="accent4"/>
                </a:solidFill>
                <a:latin typeface="+mj-lt"/>
                <a:cs typeface="Arial" charset="0"/>
              </a:rPr>
              <a:t> of other Catholic schools)</a:t>
            </a:r>
            <a:endParaRPr lang="en-US" sz="1400" i="1" dirty="0">
              <a:solidFill>
                <a:schemeClr val="accent4"/>
              </a:solidFill>
              <a:latin typeface="+mj-lt"/>
              <a:cs typeface="Arial" charset="0"/>
            </a:endParaRP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669925" y="1430338"/>
            <a:ext cx="7107238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2C6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More students commute to school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Parents shop for the best (academics, athletics, arts)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Three decision points: preschool/kindergarten, middle school, high school</a:t>
            </a:r>
          </a:p>
        </p:txBody>
      </p:sp>
    </p:spTree>
    <p:extLst>
      <p:ext uri="{BB962C8B-B14F-4D97-AF65-F5344CB8AC3E}">
        <p14:creationId xmlns:p14="http://schemas.microsoft.com/office/powerpoint/2010/main" val="212154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361950" y="685800"/>
            <a:ext cx="8448675" cy="3762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361950" y="323850"/>
            <a:ext cx="8447089" cy="2857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none" anchor="ctr"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400" b="0" dirty="0"/>
          </a:p>
        </p:txBody>
      </p:sp>
      <p:sp>
        <p:nvSpPr>
          <p:cNvPr id="53" name="Rectangle 10"/>
          <p:cNvSpPr txBox="1">
            <a:spLocks noChangeArrowheads="1"/>
          </p:cNvSpPr>
          <p:nvPr/>
        </p:nvSpPr>
        <p:spPr bwMode="auto">
          <a:xfrm>
            <a:off x="759025" y="285749"/>
            <a:ext cx="3555800" cy="374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b="0" spc="100" dirty="0" smtClean="0">
                <a:solidFill>
                  <a:schemeClr val="bg1"/>
                </a:solidFill>
                <a:latin typeface="Georgia" pitchFamily="18" charset="0"/>
                <a:cs typeface="Arial" charset="0"/>
              </a:rPr>
              <a:t>SITUATION ANALYSIS</a:t>
            </a:r>
            <a:endParaRPr lang="en-US" spc="100" dirty="0">
              <a:solidFill>
                <a:schemeClr val="bg1"/>
              </a:solidFill>
              <a:latin typeface="Georgia" pitchFamily="18" charset="0"/>
              <a:cs typeface="Arial" charset="0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362189" y="4505325"/>
            <a:ext cx="84486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10"/>
          <p:cNvSpPr txBox="1">
            <a:spLocks noChangeArrowheads="1"/>
          </p:cNvSpPr>
          <p:nvPr/>
        </p:nvSpPr>
        <p:spPr bwMode="auto">
          <a:xfrm>
            <a:off x="759305" y="781206"/>
            <a:ext cx="7654445" cy="440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2000" b="0" dirty="0" smtClean="0">
                <a:solidFill>
                  <a:schemeClr val="accent4"/>
                </a:solidFill>
                <a:latin typeface="+mj-lt"/>
                <a:cs typeface="Arial" charset="0"/>
              </a:rPr>
              <a:t>Catholic educational practices </a:t>
            </a:r>
            <a:r>
              <a:rPr lang="en-US" sz="1400" b="0" i="1" dirty="0" smtClean="0">
                <a:solidFill>
                  <a:schemeClr val="accent4"/>
                </a:solidFill>
                <a:latin typeface="+mj-lt"/>
                <a:cs typeface="Arial" charset="0"/>
              </a:rPr>
              <a:t>(Ways we are </a:t>
            </a:r>
            <a:r>
              <a:rPr lang="en-US" sz="1400" i="1" u="sng" dirty="0" smtClean="0">
                <a:solidFill>
                  <a:schemeClr val="accent4"/>
                </a:solidFill>
                <a:latin typeface="+mj-lt"/>
                <a:cs typeface="Arial" charset="0"/>
              </a:rPr>
              <a:t>atypical</a:t>
            </a:r>
            <a:r>
              <a:rPr lang="en-US" sz="1400" i="1" dirty="0" smtClean="0">
                <a:solidFill>
                  <a:schemeClr val="accent4"/>
                </a:solidFill>
                <a:latin typeface="+mj-lt"/>
                <a:cs typeface="Arial" charset="0"/>
              </a:rPr>
              <a:t> </a:t>
            </a:r>
            <a:r>
              <a:rPr lang="en-US" sz="1400" b="0" i="1" dirty="0" smtClean="0">
                <a:solidFill>
                  <a:schemeClr val="accent4"/>
                </a:solidFill>
                <a:latin typeface="+mj-lt"/>
                <a:cs typeface="Arial" charset="0"/>
              </a:rPr>
              <a:t>of other Catholic schools)</a:t>
            </a:r>
            <a:endParaRPr lang="en-US" sz="1400" i="1" dirty="0">
              <a:solidFill>
                <a:schemeClr val="accent4"/>
              </a:solidFill>
              <a:latin typeface="+mj-lt"/>
              <a:cs typeface="Arial" charset="0"/>
            </a:endParaRP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669925" y="1430338"/>
            <a:ext cx="7107238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2C6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Excellent attendance at Sunday Mass by school families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Excellent children’s choirs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Abundance of lay leaders among school families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Vibrant youth ministry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School families very active throughout various ministries</a:t>
            </a:r>
          </a:p>
        </p:txBody>
      </p:sp>
    </p:spTree>
    <p:extLst>
      <p:ext uri="{BB962C8B-B14F-4D97-AF65-F5344CB8AC3E}">
        <p14:creationId xmlns:p14="http://schemas.microsoft.com/office/powerpoint/2010/main" val="1052908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361950" y="685800"/>
            <a:ext cx="8448675" cy="3762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361950" y="323850"/>
            <a:ext cx="8447089" cy="2857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none" anchor="ctr"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400" b="0" dirty="0"/>
          </a:p>
        </p:txBody>
      </p:sp>
      <p:sp>
        <p:nvSpPr>
          <p:cNvPr id="53" name="Rectangle 10"/>
          <p:cNvSpPr txBox="1">
            <a:spLocks noChangeArrowheads="1"/>
          </p:cNvSpPr>
          <p:nvPr/>
        </p:nvSpPr>
        <p:spPr bwMode="auto">
          <a:xfrm>
            <a:off x="759025" y="285749"/>
            <a:ext cx="3555800" cy="374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b="0" spc="100" dirty="0" smtClean="0">
                <a:solidFill>
                  <a:schemeClr val="bg1"/>
                </a:solidFill>
                <a:latin typeface="Georgia" pitchFamily="18" charset="0"/>
                <a:cs typeface="Arial" charset="0"/>
              </a:rPr>
              <a:t>SITUATION ANALYSIS</a:t>
            </a:r>
            <a:endParaRPr lang="en-US" spc="100" dirty="0">
              <a:solidFill>
                <a:schemeClr val="bg1"/>
              </a:solidFill>
              <a:latin typeface="Georgia" pitchFamily="18" charset="0"/>
              <a:cs typeface="Arial" charset="0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361950" y="4505325"/>
            <a:ext cx="84486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10"/>
          <p:cNvSpPr txBox="1">
            <a:spLocks noChangeArrowheads="1"/>
          </p:cNvSpPr>
          <p:nvPr/>
        </p:nvSpPr>
        <p:spPr bwMode="auto">
          <a:xfrm>
            <a:off x="759305" y="781206"/>
            <a:ext cx="6803545" cy="440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2000" b="0" dirty="0" smtClean="0">
                <a:solidFill>
                  <a:schemeClr val="accent4"/>
                </a:solidFill>
                <a:latin typeface="+mj-lt"/>
                <a:cs typeface="Arial" charset="0"/>
              </a:rPr>
              <a:t>Competitive landscape </a:t>
            </a:r>
            <a:r>
              <a:rPr lang="en-US" sz="1400" b="0" i="1" dirty="0" smtClean="0">
                <a:solidFill>
                  <a:schemeClr val="accent4"/>
                </a:solidFill>
                <a:latin typeface="+mj-lt"/>
                <a:cs typeface="Arial" charset="0"/>
              </a:rPr>
              <a:t>(what competes for attention)</a:t>
            </a:r>
            <a:endParaRPr lang="en-US" sz="1400" i="1" dirty="0">
              <a:solidFill>
                <a:schemeClr val="accent4"/>
              </a:solidFill>
              <a:latin typeface="+mj-lt"/>
              <a:cs typeface="Arial" charset="0"/>
            </a:endParaRPr>
          </a:p>
        </p:txBody>
      </p:sp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647700" y="1430338"/>
            <a:ext cx="4083050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2C6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Schools of choice (Forest Hills/East Grand Rapids/Northview/Rockford/Coopersville</a:t>
            </a:r>
            <a:r>
              <a:rPr lang="en-US" sz="1400" dirty="0" smtClean="0"/>
              <a:t>/ Jenison/Byron </a:t>
            </a:r>
            <a:r>
              <a:rPr lang="en-US" sz="1400" dirty="0"/>
              <a:t>Center, etc.)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Suburban public schools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City </a:t>
            </a:r>
            <a:r>
              <a:rPr lang="en-US" sz="1400" dirty="0" smtClean="0"/>
              <a:t>middle-high </a:t>
            </a:r>
            <a:r>
              <a:rPr lang="en-US" sz="1400" dirty="0"/>
              <a:t>school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Community preschools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Young Fives programs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Zoo/</a:t>
            </a:r>
            <a:r>
              <a:rPr lang="en-US" sz="1400" dirty="0" err="1"/>
              <a:t>Blandford</a:t>
            </a:r>
            <a:r>
              <a:rPr lang="en-US" sz="1400" dirty="0"/>
              <a:t>/Museum s</a:t>
            </a:r>
            <a:r>
              <a:rPr lang="en-US" sz="1400" dirty="0" smtClean="0"/>
              <a:t>chools</a:t>
            </a:r>
            <a:endParaRPr lang="en-US" sz="14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Home schooling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Other Catholic schools with a more diverse populations 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4873625" y="1404938"/>
            <a:ext cx="357505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2C6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Charter schools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Parents’ financial quality of life choices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Better athletic programs</a:t>
            </a:r>
          </a:p>
        </p:txBody>
      </p:sp>
    </p:spTree>
    <p:extLst>
      <p:ext uri="{BB962C8B-B14F-4D97-AF65-F5344CB8AC3E}">
        <p14:creationId xmlns:p14="http://schemas.microsoft.com/office/powerpoint/2010/main" val="2365997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361950" y="685800"/>
            <a:ext cx="8448675" cy="3762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361950" y="323850"/>
            <a:ext cx="8447089" cy="2857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none" anchor="ctr"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400" b="0" dirty="0"/>
          </a:p>
        </p:txBody>
      </p:sp>
      <p:sp>
        <p:nvSpPr>
          <p:cNvPr id="53" name="Rectangle 10"/>
          <p:cNvSpPr txBox="1">
            <a:spLocks noChangeArrowheads="1"/>
          </p:cNvSpPr>
          <p:nvPr/>
        </p:nvSpPr>
        <p:spPr bwMode="auto">
          <a:xfrm>
            <a:off x="759025" y="285749"/>
            <a:ext cx="3555800" cy="374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b="0" spc="100" dirty="0" smtClean="0">
                <a:solidFill>
                  <a:schemeClr val="bg1"/>
                </a:solidFill>
                <a:latin typeface="Georgia" pitchFamily="18" charset="0"/>
                <a:cs typeface="Arial" charset="0"/>
              </a:rPr>
              <a:t>SITUATION ANALYSIS</a:t>
            </a:r>
            <a:endParaRPr lang="en-US" spc="100" dirty="0">
              <a:solidFill>
                <a:schemeClr val="bg1"/>
              </a:solidFill>
              <a:latin typeface="Georgia" pitchFamily="18" charset="0"/>
              <a:cs typeface="Arial" charset="0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361950" y="4505325"/>
            <a:ext cx="84486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10"/>
          <p:cNvSpPr txBox="1">
            <a:spLocks noChangeArrowheads="1"/>
          </p:cNvSpPr>
          <p:nvPr/>
        </p:nvSpPr>
        <p:spPr bwMode="auto">
          <a:xfrm>
            <a:off x="759305" y="781206"/>
            <a:ext cx="6803545" cy="440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2000" b="0" dirty="0" smtClean="0">
                <a:solidFill>
                  <a:schemeClr val="accent4"/>
                </a:solidFill>
                <a:latin typeface="+mj-lt"/>
                <a:cs typeface="Arial" charset="0"/>
              </a:rPr>
              <a:t>Graduate profile </a:t>
            </a:r>
            <a:r>
              <a:rPr lang="en-US" sz="1400" b="0" i="1" dirty="0" smtClean="0">
                <a:solidFill>
                  <a:schemeClr val="accent4"/>
                </a:solidFill>
                <a:latin typeface="+mj-lt"/>
                <a:cs typeface="Arial" charset="0"/>
              </a:rPr>
              <a:t>(what our graduates look like)</a:t>
            </a:r>
            <a:endParaRPr lang="en-US" sz="1400" i="1" dirty="0">
              <a:solidFill>
                <a:schemeClr val="accent4"/>
              </a:solidFill>
              <a:latin typeface="+mj-lt"/>
              <a:cs typeface="Arial" charset="0"/>
            </a:endParaRPr>
          </a:p>
        </p:txBody>
      </p:sp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666750" y="1430338"/>
            <a:ext cx="4038599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2C6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Curious and active interest in learning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Evidence of faith commitment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Solid academic foundation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4864100" y="1404938"/>
            <a:ext cx="388143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2C6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tbd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56037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>
            <a:off x="361950" y="4505325"/>
            <a:ext cx="844867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47664" y="328613"/>
            <a:ext cx="8461375" cy="408463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none" anchor="ctr"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400" b="0" dirty="0"/>
          </a:p>
        </p:txBody>
      </p:sp>
      <p:grpSp>
        <p:nvGrpSpPr>
          <p:cNvPr id="8" name="Group 33"/>
          <p:cNvGrpSpPr>
            <a:grpSpLocks/>
          </p:cNvGrpSpPr>
          <p:nvPr/>
        </p:nvGrpSpPr>
        <p:grpSpPr bwMode="auto">
          <a:xfrm>
            <a:off x="7973770" y="2644775"/>
            <a:ext cx="323898" cy="1758949"/>
            <a:chOff x="4638" y="368"/>
            <a:chExt cx="432" cy="3128"/>
          </a:xfrm>
          <a:solidFill>
            <a:srgbClr val="8AB63C"/>
          </a:solidFill>
        </p:grpSpPr>
        <p:sp>
          <p:nvSpPr>
            <p:cNvPr id="10" name="Oval 15"/>
            <p:cNvSpPr>
              <a:spLocks noChangeArrowheads="1"/>
            </p:cNvSpPr>
            <p:nvPr/>
          </p:nvSpPr>
          <p:spPr bwMode="auto">
            <a:xfrm>
              <a:off x="4638" y="368"/>
              <a:ext cx="432" cy="576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4638" y="1218"/>
              <a:ext cx="432" cy="576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4638" y="2069"/>
              <a:ext cx="432" cy="576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auto">
            <a:xfrm>
              <a:off x="4638" y="2920"/>
              <a:ext cx="432" cy="576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15" name="Rectangle 10"/>
          <p:cNvSpPr txBox="1">
            <a:spLocks noChangeArrowheads="1"/>
          </p:cNvSpPr>
          <p:nvPr/>
        </p:nvSpPr>
        <p:spPr bwMode="auto">
          <a:xfrm>
            <a:off x="730728" y="1740742"/>
            <a:ext cx="8413271" cy="843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4000" b="0" dirty="0" smtClean="0">
                <a:solidFill>
                  <a:schemeClr val="bg1"/>
                </a:solidFill>
                <a:cs typeface="Arial" charset="0"/>
              </a:rPr>
              <a:t>Mission, roles and values</a:t>
            </a:r>
            <a:endParaRPr lang="en-US" sz="4000" b="0" dirty="0">
              <a:solidFill>
                <a:schemeClr val="bg1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572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361950" y="685799"/>
            <a:ext cx="8448675" cy="3762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847726" y="1428750"/>
            <a:ext cx="7505699" cy="27336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61950" y="323850"/>
            <a:ext cx="8447089" cy="28574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none" anchor="ctr"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400" b="0" dirty="0"/>
          </a:p>
        </p:txBody>
      </p:sp>
      <p:sp>
        <p:nvSpPr>
          <p:cNvPr id="2" name="Rectangle 1"/>
          <p:cNvSpPr/>
          <p:nvPr/>
        </p:nvSpPr>
        <p:spPr>
          <a:xfrm>
            <a:off x="6686550" y="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  </a:t>
            </a:r>
            <a:endParaRPr lang="en-US" dirty="0"/>
          </a:p>
        </p:txBody>
      </p:sp>
      <p:cxnSp>
        <p:nvCxnSpPr>
          <p:cNvPr id="45" name="Straight Connector 44"/>
          <p:cNvCxnSpPr/>
          <p:nvPr/>
        </p:nvCxnSpPr>
        <p:spPr>
          <a:xfrm>
            <a:off x="361950" y="4505325"/>
            <a:ext cx="84486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10"/>
          <p:cNvSpPr txBox="1">
            <a:spLocks noChangeArrowheads="1"/>
          </p:cNvSpPr>
          <p:nvPr/>
        </p:nvSpPr>
        <p:spPr bwMode="auto">
          <a:xfrm>
            <a:off x="759025" y="285749"/>
            <a:ext cx="3555800" cy="374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b="0" spc="100" dirty="0" smtClean="0">
                <a:solidFill>
                  <a:schemeClr val="bg1"/>
                </a:solidFill>
                <a:latin typeface="Georgia" pitchFamily="18" charset="0"/>
                <a:cs typeface="Arial" charset="0"/>
              </a:rPr>
              <a:t>STRATEGIC PLANNING MAP</a:t>
            </a:r>
            <a:endParaRPr lang="en-US" spc="100" dirty="0">
              <a:solidFill>
                <a:schemeClr val="bg1"/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50" name="Text Box 29"/>
          <p:cNvSpPr txBox="1">
            <a:spLocks noChangeArrowheads="1"/>
          </p:cNvSpPr>
          <p:nvPr/>
        </p:nvSpPr>
        <p:spPr bwMode="auto">
          <a:xfrm>
            <a:off x="7064375" y="1557339"/>
            <a:ext cx="1117600" cy="12049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51" name="Text Box 29"/>
          <p:cNvSpPr txBox="1">
            <a:spLocks noChangeArrowheads="1"/>
          </p:cNvSpPr>
          <p:nvPr/>
        </p:nvSpPr>
        <p:spPr bwMode="auto">
          <a:xfrm>
            <a:off x="7131050" y="1538289"/>
            <a:ext cx="1155700" cy="109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b="1" dirty="0" smtClean="0">
                <a:latin typeface="+mn-lt"/>
              </a:rPr>
              <a:t>Measures of Success</a:t>
            </a: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>
                <a:latin typeface="+mn-lt"/>
              </a:rPr>
              <a:t>Our </a:t>
            </a:r>
            <a:r>
              <a:rPr lang="en-US" sz="1000" i="1" dirty="0" smtClean="0">
                <a:latin typeface="+mn-lt"/>
              </a:rPr>
              <a:t>quantitative </a:t>
            </a:r>
            <a:r>
              <a:rPr lang="en-US" sz="1000" i="1" dirty="0">
                <a:latin typeface="+mn-lt"/>
              </a:rPr>
              <a:t>indicators of success</a:t>
            </a:r>
            <a:endParaRPr lang="en-US" sz="1000" dirty="0">
              <a:latin typeface="+mn-lt"/>
            </a:endParaRPr>
          </a:p>
        </p:txBody>
      </p:sp>
      <p:sp>
        <p:nvSpPr>
          <p:cNvPr id="52" name="Text Box 29"/>
          <p:cNvSpPr txBox="1">
            <a:spLocks noChangeArrowheads="1"/>
          </p:cNvSpPr>
          <p:nvPr/>
        </p:nvSpPr>
        <p:spPr bwMode="auto">
          <a:xfrm>
            <a:off x="7035800" y="2876550"/>
            <a:ext cx="1155700" cy="113347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53" name="Text Box 29"/>
          <p:cNvSpPr txBox="1">
            <a:spLocks noChangeArrowheads="1"/>
          </p:cNvSpPr>
          <p:nvPr/>
        </p:nvSpPr>
        <p:spPr bwMode="auto">
          <a:xfrm>
            <a:off x="7102475" y="2805113"/>
            <a:ext cx="1155700" cy="115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b="1" dirty="0">
                <a:latin typeface="+mn-lt"/>
              </a:rPr>
              <a:t>Stakeholder Perceptions</a:t>
            </a: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>
                <a:latin typeface="+mn-lt"/>
              </a:rPr>
              <a:t>Our qualitative indicators of success</a:t>
            </a:r>
            <a:endParaRPr lang="en-US" sz="1000" dirty="0">
              <a:latin typeface="+mn-lt"/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3171826" y="2333625"/>
            <a:ext cx="3257550" cy="1190625"/>
            <a:chOff x="2273300" y="2368550"/>
            <a:chExt cx="5100638" cy="1316038"/>
          </a:xfrm>
        </p:grpSpPr>
        <p:sp>
          <p:nvSpPr>
            <p:cNvPr id="55" name="Oval 24"/>
            <p:cNvSpPr>
              <a:spLocks noChangeArrowheads="1"/>
            </p:cNvSpPr>
            <p:nvPr/>
          </p:nvSpPr>
          <p:spPr bwMode="auto">
            <a:xfrm>
              <a:off x="2670969" y="2436813"/>
              <a:ext cx="4305300" cy="1171575"/>
            </a:xfrm>
            <a:prstGeom prst="ellipse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lnSpc>
                  <a:spcPct val="95000"/>
                </a:lnSpc>
                <a:spcBef>
                  <a:spcPct val="65000"/>
                </a:spcBef>
                <a:buSzPct val="80000"/>
              </a:pPr>
              <a:endParaRPr lang="en-US" sz="1000" dirty="0"/>
            </a:p>
          </p:txBody>
        </p:sp>
        <p:sp>
          <p:nvSpPr>
            <p:cNvPr id="56" name="Oval 30"/>
            <p:cNvSpPr>
              <a:spLocks noChangeArrowheads="1"/>
            </p:cNvSpPr>
            <p:nvPr/>
          </p:nvSpPr>
          <p:spPr bwMode="auto">
            <a:xfrm>
              <a:off x="2273300" y="2368550"/>
              <a:ext cx="5100638" cy="1316038"/>
            </a:xfrm>
            <a:prstGeom prst="ellipse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lnSpc>
                  <a:spcPct val="95000"/>
                </a:lnSpc>
                <a:spcBef>
                  <a:spcPct val="65000"/>
                </a:spcBef>
                <a:buSzPct val="80000"/>
              </a:pPr>
              <a:endParaRPr lang="en-US" sz="1000" dirty="0"/>
            </a:p>
          </p:txBody>
        </p:sp>
        <p:sp>
          <p:nvSpPr>
            <p:cNvPr id="57" name="Oval 31"/>
            <p:cNvSpPr>
              <a:spLocks noChangeArrowheads="1"/>
            </p:cNvSpPr>
            <p:nvPr/>
          </p:nvSpPr>
          <p:spPr bwMode="auto">
            <a:xfrm>
              <a:off x="2956719" y="2513013"/>
              <a:ext cx="3733800" cy="1025525"/>
            </a:xfrm>
            <a:prstGeom prst="ellipse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lnSpc>
                  <a:spcPct val="95000"/>
                </a:lnSpc>
                <a:spcBef>
                  <a:spcPct val="65000"/>
                </a:spcBef>
                <a:buSzPct val="80000"/>
              </a:pPr>
              <a:endParaRPr lang="en-US" sz="1000" dirty="0"/>
            </a:p>
          </p:txBody>
        </p:sp>
      </p:grpSp>
      <p:sp>
        <p:nvSpPr>
          <p:cNvPr id="58" name="Text Box 32"/>
          <p:cNvSpPr txBox="1">
            <a:spLocks noChangeArrowheads="1"/>
          </p:cNvSpPr>
          <p:nvPr/>
        </p:nvSpPr>
        <p:spPr bwMode="auto">
          <a:xfrm>
            <a:off x="6183313" y="2387601"/>
            <a:ext cx="960437" cy="98424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solidFill>
                <a:schemeClr val="bg1"/>
              </a:solidFill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9" name="Text Box 33"/>
          <p:cNvSpPr txBox="1">
            <a:spLocks noChangeArrowheads="1"/>
          </p:cNvSpPr>
          <p:nvPr/>
        </p:nvSpPr>
        <p:spPr bwMode="auto">
          <a:xfrm>
            <a:off x="3709194" y="2663825"/>
            <a:ext cx="2314575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b="1" dirty="0">
                <a:latin typeface="+mn-lt"/>
              </a:rPr>
              <a:t>Critical Realities 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i="1" dirty="0">
                <a:latin typeface="+mn-lt"/>
              </a:rPr>
              <a:t>Issues affecting our work</a:t>
            </a:r>
            <a:endParaRPr lang="en-US" sz="1000" dirty="0">
              <a:latin typeface="+mn-lt"/>
            </a:endParaRPr>
          </a:p>
        </p:txBody>
      </p:sp>
      <p:sp>
        <p:nvSpPr>
          <p:cNvPr id="60" name="AutoShape 38"/>
          <p:cNvSpPr>
            <a:spLocks noChangeArrowheads="1"/>
          </p:cNvSpPr>
          <p:nvPr/>
        </p:nvSpPr>
        <p:spPr bwMode="auto">
          <a:xfrm>
            <a:off x="2705100" y="2266950"/>
            <a:ext cx="1247776" cy="1209675"/>
          </a:xfrm>
          <a:prstGeom prst="diamond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000" dirty="0"/>
          </a:p>
        </p:txBody>
      </p:sp>
      <p:sp>
        <p:nvSpPr>
          <p:cNvPr id="62" name="Text Box 61"/>
          <p:cNvSpPr txBox="1">
            <a:spLocks noChangeArrowheads="1"/>
          </p:cNvSpPr>
          <p:nvPr/>
        </p:nvSpPr>
        <p:spPr bwMode="auto">
          <a:xfrm>
            <a:off x="3721894" y="1878013"/>
            <a:ext cx="228917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b="1" dirty="0">
                <a:latin typeface="+mn-lt"/>
              </a:rPr>
              <a:t>Strategies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i="1" dirty="0">
                <a:latin typeface="+mn-lt"/>
              </a:rPr>
              <a:t>Shared agenda for success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dirty="0">
                <a:latin typeface="+mn-lt"/>
              </a:rPr>
              <a:t>  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dirty="0">
                <a:latin typeface="+mn-lt"/>
              </a:rPr>
              <a:t>  </a:t>
            </a:r>
          </a:p>
        </p:txBody>
      </p:sp>
      <p:sp>
        <p:nvSpPr>
          <p:cNvPr id="64" name="Text Box 63"/>
          <p:cNvSpPr txBox="1">
            <a:spLocks noChangeArrowheads="1"/>
          </p:cNvSpPr>
          <p:nvPr/>
        </p:nvSpPr>
        <p:spPr bwMode="auto">
          <a:xfrm>
            <a:off x="5662613" y="1676400"/>
            <a:ext cx="995362" cy="238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>
                <a:latin typeface="+mn-lt"/>
              </a:rPr>
              <a:t>Trends</a:t>
            </a:r>
          </a:p>
        </p:txBody>
      </p:sp>
      <p:sp>
        <p:nvSpPr>
          <p:cNvPr id="67" name="Text Box 29"/>
          <p:cNvSpPr txBox="1">
            <a:spLocks noChangeArrowheads="1"/>
          </p:cNvSpPr>
          <p:nvPr/>
        </p:nvSpPr>
        <p:spPr bwMode="auto">
          <a:xfrm>
            <a:off x="987425" y="1557338"/>
            <a:ext cx="1098550" cy="11572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68" name="Text Box 29"/>
          <p:cNvSpPr txBox="1">
            <a:spLocks noChangeArrowheads="1"/>
          </p:cNvSpPr>
          <p:nvPr/>
        </p:nvSpPr>
        <p:spPr bwMode="auto">
          <a:xfrm>
            <a:off x="1009650" y="1538288"/>
            <a:ext cx="1155700" cy="87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b="1" dirty="0" smtClean="0">
                <a:latin typeface="+mn-lt"/>
              </a:rPr>
              <a:t>Responsibilities</a:t>
            </a: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 smtClean="0">
                <a:latin typeface="+mn-lt"/>
              </a:rPr>
              <a:t>What we do</a:t>
            </a:r>
            <a:endParaRPr lang="en-US" sz="1000" dirty="0">
              <a:latin typeface="+mn-lt"/>
            </a:endParaRPr>
          </a:p>
        </p:txBody>
      </p:sp>
      <p:sp>
        <p:nvSpPr>
          <p:cNvPr id="69" name="Text Box 29"/>
          <p:cNvSpPr txBox="1">
            <a:spLocks noChangeArrowheads="1"/>
          </p:cNvSpPr>
          <p:nvPr/>
        </p:nvSpPr>
        <p:spPr bwMode="auto">
          <a:xfrm>
            <a:off x="987425" y="2843213"/>
            <a:ext cx="1098550" cy="11572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70" name="Text Box 29"/>
          <p:cNvSpPr txBox="1">
            <a:spLocks noChangeArrowheads="1"/>
          </p:cNvSpPr>
          <p:nvPr/>
        </p:nvSpPr>
        <p:spPr bwMode="auto">
          <a:xfrm>
            <a:off x="1054100" y="2824164"/>
            <a:ext cx="1155700" cy="105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b="1" dirty="0" smtClean="0">
                <a:latin typeface="+mn-lt"/>
              </a:rPr>
              <a:t>Philosophy </a:t>
            </a:r>
            <a:br>
              <a:rPr lang="en-US" sz="1000" b="1" dirty="0" smtClean="0">
                <a:latin typeface="+mn-lt"/>
              </a:rPr>
            </a:br>
            <a:r>
              <a:rPr lang="en-US" sz="1000" b="1" dirty="0" smtClean="0">
                <a:latin typeface="+mn-lt"/>
              </a:rPr>
              <a:t>of Education</a:t>
            </a: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 smtClean="0">
                <a:latin typeface="+mn-lt"/>
              </a:rPr>
              <a:t>What’s</a:t>
            </a:r>
            <a:br>
              <a:rPr lang="en-US" sz="1000" i="1" dirty="0" smtClean="0">
                <a:latin typeface="+mn-lt"/>
              </a:rPr>
            </a:br>
            <a:r>
              <a:rPr lang="en-US" sz="1000" i="1" dirty="0" smtClean="0">
                <a:latin typeface="+mn-lt"/>
              </a:rPr>
              <a:t>important</a:t>
            </a:r>
            <a:br>
              <a:rPr lang="en-US" sz="1000" i="1" dirty="0" smtClean="0">
                <a:latin typeface="+mn-lt"/>
              </a:rPr>
            </a:br>
            <a:r>
              <a:rPr lang="en-US" sz="1000" i="1" dirty="0" smtClean="0">
                <a:latin typeface="+mn-lt"/>
              </a:rPr>
              <a:t>to us</a:t>
            </a:r>
            <a:endParaRPr lang="en-US" sz="1000" dirty="0">
              <a:latin typeface="+mn-lt"/>
            </a:endParaRPr>
          </a:p>
        </p:txBody>
      </p:sp>
      <p:sp>
        <p:nvSpPr>
          <p:cNvPr id="72" name="Text Box 32"/>
          <p:cNvSpPr txBox="1">
            <a:spLocks noChangeArrowheads="1"/>
          </p:cNvSpPr>
          <p:nvPr/>
        </p:nvSpPr>
        <p:spPr bwMode="auto">
          <a:xfrm>
            <a:off x="1982788" y="2339976"/>
            <a:ext cx="960437" cy="98424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solidFill>
                <a:schemeClr val="bg1"/>
              </a:solidFill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3" name="Text Box 29"/>
          <p:cNvSpPr txBox="1">
            <a:spLocks noChangeArrowheads="1"/>
          </p:cNvSpPr>
          <p:nvPr/>
        </p:nvSpPr>
        <p:spPr bwMode="auto">
          <a:xfrm>
            <a:off x="1978025" y="2452689"/>
            <a:ext cx="1031875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ts val="600"/>
              </a:spcAft>
              <a:buSzPct val="80000"/>
            </a:pPr>
            <a:r>
              <a:rPr lang="en-US" sz="1000" b="1" dirty="0" smtClean="0">
                <a:solidFill>
                  <a:schemeClr val="bg1"/>
                </a:solidFill>
                <a:latin typeface="+mn-lt"/>
              </a:rPr>
              <a:t>Mission</a:t>
            </a:r>
            <a:endParaRPr lang="en-US" sz="1000" b="1" dirty="0">
              <a:solidFill>
                <a:schemeClr val="bg1"/>
              </a:solidFill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 smtClean="0">
                <a:solidFill>
                  <a:schemeClr val="bg1"/>
                </a:solidFill>
                <a:latin typeface="+mn-lt"/>
              </a:rPr>
              <a:t>Why we exist</a:t>
            </a:r>
            <a:endParaRPr lang="en-US" sz="1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4" name="Text Box 29"/>
          <p:cNvSpPr txBox="1">
            <a:spLocks noChangeArrowheads="1"/>
          </p:cNvSpPr>
          <p:nvPr/>
        </p:nvSpPr>
        <p:spPr bwMode="auto">
          <a:xfrm>
            <a:off x="6188075" y="2471739"/>
            <a:ext cx="1031875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ts val="600"/>
              </a:spcAft>
              <a:buSzPct val="80000"/>
            </a:pPr>
            <a:r>
              <a:rPr lang="en-US" sz="1000" b="1" dirty="0" smtClean="0">
                <a:solidFill>
                  <a:schemeClr val="bg1"/>
                </a:solidFill>
                <a:latin typeface="+mn-lt"/>
              </a:rPr>
              <a:t>Vision</a:t>
            </a:r>
            <a:endParaRPr lang="en-US" sz="1000" b="1" dirty="0">
              <a:solidFill>
                <a:schemeClr val="bg1"/>
              </a:solidFill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 smtClean="0">
                <a:solidFill>
                  <a:schemeClr val="bg1"/>
                </a:solidFill>
                <a:latin typeface="+mn-lt"/>
              </a:rPr>
              <a:t>What we aspire to achieve</a:t>
            </a:r>
            <a:endParaRPr lang="en-US" sz="1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5" name="Rectangle 10"/>
          <p:cNvSpPr txBox="1">
            <a:spLocks noChangeArrowheads="1"/>
          </p:cNvSpPr>
          <p:nvPr/>
        </p:nvSpPr>
        <p:spPr bwMode="auto">
          <a:xfrm>
            <a:off x="711680" y="781206"/>
            <a:ext cx="3603145" cy="440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2000" b="0" dirty="0" smtClean="0">
                <a:solidFill>
                  <a:schemeClr val="accent4"/>
                </a:solidFill>
                <a:latin typeface="+mj-lt"/>
                <a:cs typeface="Arial" charset="0"/>
              </a:rPr>
              <a:t>The environment</a:t>
            </a:r>
            <a:endParaRPr lang="en-US" sz="2000" dirty="0">
              <a:solidFill>
                <a:schemeClr val="accent4"/>
              </a:solidFill>
              <a:latin typeface="+mj-lt"/>
              <a:cs typeface="Arial" charset="0"/>
            </a:endParaRPr>
          </a:p>
        </p:txBody>
      </p:sp>
      <p:sp>
        <p:nvSpPr>
          <p:cNvPr id="33" name="Text Box 39"/>
          <p:cNvSpPr txBox="1">
            <a:spLocks noChangeArrowheads="1"/>
          </p:cNvSpPr>
          <p:nvPr/>
        </p:nvSpPr>
        <p:spPr bwMode="auto">
          <a:xfrm>
            <a:off x="2982913" y="2541588"/>
            <a:ext cx="874712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spcAft>
                <a:spcPts val="400"/>
              </a:spcAft>
              <a:buSzPct val="80000"/>
            </a:pPr>
            <a:r>
              <a:rPr lang="en-US" sz="1000" b="1" dirty="0">
                <a:latin typeface="+mn-lt"/>
              </a:rPr>
              <a:t>Situation Analysis</a:t>
            </a: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>
                <a:latin typeface="+mn-lt"/>
              </a:rPr>
              <a:t>Where </a:t>
            </a:r>
            <a:r>
              <a:rPr lang="en-US" sz="1000" i="1" dirty="0" smtClean="0">
                <a:latin typeface="+mn-lt"/>
              </a:rPr>
              <a:t>we</a:t>
            </a:r>
            <a:br>
              <a:rPr lang="en-US" sz="1000" i="1" dirty="0" smtClean="0">
                <a:latin typeface="+mn-lt"/>
              </a:rPr>
            </a:br>
            <a:r>
              <a:rPr lang="en-US" sz="1000" i="1" dirty="0" smtClean="0">
                <a:latin typeface="+mn-lt"/>
              </a:rPr>
              <a:t>are </a:t>
            </a:r>
            <a:r>
              <a:rPr lang="en-US" sz="1000" i="1" dirty="0">
                <a:latin typeface="+mn-lt"/>
              </a:rPr>
              <a:t>today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35" name="Text Box 64"/>
          <p:cNvSpPr txBox="1">
            <a:spLocks noChangeArrowheads="1"/>
          </p:cNvSpPr>
          <p:nvPr/>
        </p:nvSpPr>
        <p:spPr bwMode="auto">
          <a:xfrm>
            <a:off x="3857625" y="3695700"/>
            <a:ext cx="1550987" cy="38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 smtClean="0">
                <a:latin typeface="+mn-lt"/>
              </a:rPr>
              <a:t>Competitive </a:t>
            </a:r>
            <a:r>
              <a:rPr lang="en-US" sz="1000" b="1" dirty="0">
                <a:latin typeface="+mn-lt"/>
              </a:rPr>
              <a:t>Landscape</a:t>
            </a:r>
          </a:p>
        </p:txBody>
      </p:sp>
      <p:sp>
        <p:nvSpPr>
          <p:cNvPr id="36" name="Text Box 65"/>
          <p:cNvSpPr txBox="1">
            <a:spLocks noChangeArrowheads="1"/>
          </p:cNvSpPr>
          <p:nvPr/>
        </p:nvSpPr>
        <p:spPr bwMode="auto">
          <a:xfrm>
            <a:off x="5395912" y="3694313"/>
            <a:ext cx="1500187" cy="38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 smtClean="0">
                <a:latin typeface="+mn-lt"/>
              </a:rPr>
              <a:t>Catholic Educational </a:t>
            </a:r>
            <a:r>
              <a:rPr lang="en-US" sz="1000" b="1" dirty="0">
                <a:latin typeface="+mn-lt"/>
              </a:rPr>
              <a:t>Practices</a:t>
            </a:r>
          </a:p>
        </p:txBody>
      </p:sp>
      <p:sp>
        <p:nvSpPr>
          <p:cNvPr id="37" name="Text Box 64"/>
          <p:cNvSpPr txBox="1">
            <a:spLocks noChangeArrowheads="1"/>
          </p:cNvSpPr>
          <p:nvPr/>
        </p:nvSpPr>
        <p:spPr bwMode="auto">
          <a:xfrm>
            <a:off x="2418556" y="3694312"/>
            <a:ext cx="1049337" cy="38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 smtClean="0">
                <a:latin typeface="+mn-lt"/>
              </a:rPr>
              <a:t>Graduate Profile</a:t>
            </a:r>
            <a:endParaRPr lang="en-US" sz="1000" b="1" dirty="0">
              <a:latin typeface="+mn-lt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2490788" y="1589685"/>
            <a:ext cx="1203325" cy="41195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Text Box 62"/>
          <p:cNvSpPr txBox="1">
            <a:spLocks noChangeArrowheads="1"/>
          </p:cNvSpPr>
          <p:nvPr/>
        </p:nvSpPr>
        <p:spPr bwMode="auto">
          <a:xfrm>
            <a:off x="2572544" y="1676398"/>
            <a:ext cx="1039812" cy="238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>
                <a:solidFill>
                  <a:schemeClr val="bg1"/>
                </a:solidFill>
                <a:latin typeface="+mn-lt"/>
              </a:rPr>
              <a:t>Direction</a:t>
            </a:r>
          </a:p>
        </p:txBody>
      </p:sp>
    </p:spTree>
    <p:extLst>
      <p:ext uri="{BB962C8B-B14F-4D97-AF65-F5344CB8AC3E}">
        <p14:creationId xmlns:p14="http://schemas.microsoft.com/office/powerpoint/2010/main" val="2945546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361950" y="685800"/>
            <a:ext cx="8448675" cy="3762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361950" y="323850"/>
            <a:ext cx="8447089" cy="28574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none" anchor="ctr"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400" b="0" dirty="0"/>
          </a:p>
        </p:txBody>
      </p:sp>
      <p:sp>
        <p:nvSpPr>
          <p:cNvPr id="53" name="Rectangle 10"/>
          <p:cNvSpPr txBox="1">
            <a:spLocks noChangeArrowheads="1"/>
          </p:cNvSpPr>
          <p:nvPr/>
        </p:nvSpPr>
        <p:spPr bwMode="auto">
          <a:xfrm>
            <a:off x="778075" y="285749"/>
            <a:ext cx="3555800" cy="374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b="0" spc="100" dirty="0" smtClean="0">
                <a:solidFill>
                  <a:schemeClr val="bg1"/>
                </a:solidFill>
                <a:latin typeface="Georgia" pitchFamily="18" charset="0"/>
                <a:cs typeface="Arial" charset="0"/>
              </a:rPr>
              <a:t>STRATEGIC PLANNING</a:t>
            </a:r>
            <a:endParaRPr lang="en-US" spc="100" dirty="0">
              <a:solidFill>
                <a:schemeClr val="bg1"/>
              </a:solidFill>
              <a:latin typeface="Georgia" pitchFamily="18" charset="0"/>
              <a:cs typeface="Arial" charset="0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361950" y="4505325"/>
            <a:ext cx="84486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10"/>
          <p:cNvSpPr txBox="1">
            <a:spLocks noChangeArrowheads="1"/>
          </p:cNvSpPr>
          <p:nvPr/>
        </p:nvSpPr>
        <p:spPr bwMode="auto">
          <a:xfrm>
            <a:off x="768830" y="771681"/>
            <a:ext cx="3603145" cy="440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2000" b="0" dirty="0" smtClean="0">
                <a:solidFill>
                  <a:schemeClr val="accent4"/>
                </a:solidFill>
                <a:latin typeface="+mj-lt"/>
                <a:cs typeface="Arial" charset="0"/>
              </a:rPr>
              <a:t>Mission</a:t>
            </a:r>
            <a:endParaRPr lang="en-US" i="1" dirty="0">
              <a:solidFill>
                <a:schemeClr val="accent4"/>
              </a:solidFill>
              <a:latin typeface="+mj-lt"/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47726" y="1466850"/>
            <a:ext cx="7505699" cy="27336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 Box 29"/>
          <p:cNvSpPr txBox="1">
            <a:spLocks noChangeArrowheads="1"/>
          </p:cNvSpPr>
          <p:nvPr/>
        </p:nvSpPr>
        <p:spPr bwMode="auto">
          <a:xfrm>
            <a:off x="7064375" y="1595439"/>
            <a:ext cx="1117600" cy="12049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9" name="Text Box 29"/>
          <p:cNvSpPr txBox="1">
            <a:spLocks noChangeArrowheads="1"/>
          </p:cNvSpPr>
          <p:nvPr/>
        </p:nvSpPr>
        <p:spPr bwMode="auto">
          <a:xfrm>
            <a:off x="7131050" y="1576389"/>
            <a:ext cx="1155700" cy="109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b="1" dirty="0" smtClean="0">
                <a:latin typeface="+mn-lt"/>
              </a:rPr>
              <a:t>Measures of Success</a:t>
            </a: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>
                <a:latin typeface="+mn-lt"/>
              </a:rPr>
              <a:t>Our </a:t>
            </a:r>
            <a:r>
              <a:rPr lang="en-US" sz="1000" i="1" dirty="0" smtClean="0">
                <a:latin typeface="+mn-lt"/>
              </a:rPr>
              <a:t>quantitative </a:t>
            </a:r>
            <a:r>
              <a:rPr lang="en-US" sz="1000" i="1" dirty="0">
                <a:latin typeface="+mn-lt"/>
              </a:rPr>
              <a:t>indicators of success</a:t>
            </a:r>
            <a:endParaRPr lang="en-US" sz="1000" dirty="0">
              <a:latin typeface="+mn-lt"/>
            </a:endParaRP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7035800" y="2914650"/>
            <a:ext cx="1155700" cy="113347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11" name="Text Box 29"/>
          <p:cNvSpPr txBox="1">
            <a:spLocks noChangeArrowheads="1"/>
          </p:cNvSpPr>
          <p:nvPr/>
        </p:nvSpPr>
        <p:spPr bwMode="auto">
          <a:xfrm>
            <a:off x="7102475" y="2843213"/>
            <a:ext cx="1155700" cy="115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b="1" dirty="0">
                <a:latin typeface="+mn-lt"/>
              </a:rPr>
              <a:t>Stakeholder Perceptions</a:t>
            </a: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>
                <a:latin typeface="+mn-lt"/>
              </a:rPr>
              <a:t>Our qualitative indicators of success</a:t>
            </a:r>
            <a:endParaRPr lang="en-US" sz="1000" dirty="0">
              <a:latin typeface="+mn-lt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171826" y="2371725"/>
            <a:ext cx="3257550" cy="1190625"/>
            <a:chOff x="2273300" y="2368550"/>
            <a:chExt cx="5100638" cy="1316038"/>
          </a:xfrm>
        </p:grpSpPr>
        <p:sp>
          <p:nvSpPr>
            <p:cNvPr id="13" name="Oval 24"/>
            <p:cNvSpPr>
              <a:spLocks noChangeArrowheads="1"/>
            </p:cNvSpPr>
            <p:nvPr/>
          </p:nvSpPr>
          <p:spPr bwMode="auto">
            <a:xfrm>
              <a:off x="2670969" y="2436813"/>
              <a:ext cx="4305300" cy="1171575"/>
            </a:xfrm>
            <a:prstGeom prst="ellipse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lnSpc>
                  <a:spcPct val="95000"/>
                </a:lnSpc>
                <a:spcBef>
                  <a:spcPct val="65000"/>
                </a:spcBef>
                <a:buSzPct val="80000"/>
              </a:pPr>
              <a:endParaRPr lang="en-US" sz="1000" dirty="0"/>
            </a:p>
          </p:txBody>
        </p:sp>
        <p:sp>
          <p:nvSpPr>
            <p:cNvPr id="14" name="Oval 30"/>
            <p:cNvSpPr>
              <a:spLocks noChangeArrowheads="1"/>
            </p:cNvSpPr>
            <p:nvPr/>
          </p:nvSpPr>
          <p:spPr bwMode="auto">
            <a:xfrm>
              <a:off x="2273300" y="2368550"/>
              <a:ext cx="5100638" cy="1316038"/>
            </a:xfrm>
            <a:prstGeom prst="ellipse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lnSpc>
                  <a:spcPct val="95000"/>
                </a:lnSpc>
                <a:spcBef>
                  <a:spcPct val="65000"/>
                </a:spcBef>
                <a:buSzPct val="80000"/>
              </a:pPr>
              <a:endParaRPr lang="en-US" sz="1000" dirty="0"/>
            </a:p>
          </p:txBody>
        </p:sp>
        <p:sp>
          <p:nvSpPr>
            <p:cNvPr id="15" name="Oval 31"/>
            <p:cNvSpPr>
              <a:spLocks noChangeArrowheads="1"/>
            </p:cNvSpPr>
            <p:nvPr/>
          </p:nvSpPr>
          <p:spPr bwMode="auto">
            <a:xfrm>
              <a:off x="2956719" y="2513013"/>
              <a:ext cx="3733800" cy="1025525"/>
            </a:xfrm>
            <a:prstGeom prst="ellipse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lnSpc>
                  <a:spcPct val="95000"/>
                </a:lnSpc>
                <a:spcBef>
                  <a:spcPct val="65000"/>
                </a:spcBef>
                <a:buSzPct val="80000"/>
              </a:pPr>
              <a:endParaRPr lang="en-US" sz="1000" dirty="0"/>
            </a:p>
          </p:txBody>
        </p:sp>
      </p:grpSp>
      <p:sp>
        <p:nvSpPr>
          <p:cNvPr id="16" name="Text Box 32"/>
          <p:cNvSpPr txBox="1">
            <a:spLocks noChangeArrowheads="1"/>
          </p:cNvSpPr>
          <p:nvPr/>
        </p:nvSpPr>
        <p:spPr bwMode="auto">
          <a:xfrm>
            <a:off x="6183313" y="2425701"/>
            <a:ext cx="960437" cy="98424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solidFill>
                <a:schemeClr val="bg1"/>
              </a:solidFill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7" name="Text Box 33"/>
          <p:cNvSpPr txBox="1">
            <a:spLocks noChangeArrowheads="1"/>
          </p:cNvSpPr>
          <p:nvPr/>
        </p:nvSpPr>
        <p:spPr bwMode="auto">
          <a:xfrm>
            <a:off x="3709194" y="2701925"/>
            <a:ext cx="2314575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b="1" dirty="0">
                <a:latin typeface="+mn-lt"/>
              </a:rPr>
              <a:t>Critical Realities 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i="1" dirty="0">
                <a:latin typeface="+mn-lt"/>
              </a:rPr>
              <a:t>Issues affecting our work</a:t>
            </a:r>
            <a:endParaRPr lang="en-US" sz="1000" dirty="0">
              <a:latin typeface="+mn-lt"/>
            </a:endParaRPr>
          </a:p>
        </p:txBody>
      </p:sp>
      <p:sp>
        <p:nvSpPr>
          <p:cNvPr id="18" name="AutoShape 38"/>
          <p:cNvSpPr>
            <a:spLocks noChangeArrowheads="1"/>
          </p:cNvSpPr>
          <p:nvPr/>
        </p:nvSpPr>
        <p:spPr bwMode="auto">
          <a:xfrm>
            <a:off x="2705100" y="2305050"/>
            <a:ext cx="1247776" cy="1209675"/>
          </a:xfrm>
          <a:prstGeom prst="diamond">
            <a:avLst/>
          </a:prstGeom>
          <a:solidFill>
            <a:schemeClr val="bg1"/>
          </a:solidFill>
          <a:ln w="19050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000" dirty="0"/>
          </a:p>
        </p:txBody>
      </p:sp>
      <p:sp>
        <p:nvSpPr>
          <p:cNvPr id="20" name="Text Box 61"/>
          <p:cNvSpPr txBox="1">
            <a:spLocks noChangeArrowheads="1"/>
          </p:cNvSpPr>
          <p:nvPr/>
        </p:nvSpPr>
        <p:spPr bwMode="auto">
          <a:xfrm>
            <a:off x="3620294" y="1916113"/>
            <a:ext cx="228917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b="1" dirty="0">
                <a:latin typeface="+mn-lt"/>
              </a:rPr>
              <a:t>Strategies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i="1" dirty="0">
                <a:latin typeface="+mn-lt"/>
              </a:rPr>
              <a:t>Shared agenda for success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dirty="0">
                <a:latin typeface="+mn-lt"/>
              </a:rPr>
              <a:t>  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dirty="0">
                <a:latin typeface="+mn-lt"/>
              </a:rPr>
              <a:t>  </a:t>
            </a:r>
          </a:p>
        </p:txBody>
      </p:sp>
      <p:sp>
        <p:nvSpPr>
          <p:cNvPr id="21" name="Text Box 62"/>
          <p:cNvSpPr txBox="1">
            <a:spLocks noChangeArrowheads="1"/>
          </p:cNvSpPr>
          <p:nvPr/>
        </p:nvSpPr>
        <p:spPr bwMode="auto">
          <a:xfrm>
            <a:off x="2570163" y="1714500"/>
            <a:ext cx="1039812" cy="238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>
                <a:latin typeface="+mn-lt"/>
              </a:rPr>
              <a:t>Direction</a:t>
            </a:r>
          </a:p>
        </p:txBody>
      </p:sp>
      <p:sp>
        <p:nvSpPr>
          <p:cNvPr id="22" name="Text Box 63"/>
          <p:cNvSpPr txBox="1">
            <a:spLocks noChangeArrowheads="1"/>
          </p:cNvSpPr>
          <p:nvPr/>
        </p:nvSpPr>
        <p:spPr bwMode="auto">
          <a:xfrm>
            <a:off x="5662613" y="1714500"/>
            <a:ext cx="995362" cy="238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>
                <a:latin typeface="+mn-lt"/>
              </a:rPr>
              <a:t>Trends</a:t>
            </a:r>
          </a:p>
        </p:txBody>
      </p:sp>
      <p:sp>
        <p:nvSpPr>
          <p:cNvPr id="25" name="Text Box 29"/>
          <p:cNvSpPr txBox="1">
            <a:spLocks noChangeArrowheads="1"/>
          </p:cNvSpPr>
          <p:nvPr/>
        </p:nvSpPr>
        <p:spPr bwMode="auto">
          <a:xfrm>
            <a:off x="987425" y="1595438"/>
            <a:ext cx="1098550" cy="11572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26" name="Text Box 29"/>
          <p:cNvSpPr txBox="1">
            <a:spLocks noChangeArrowheads="1"/>
          </p:cNvSpPr>
          <p:nvPr/>
        </p:nvSpPr>
        <p:spPr bwMode="auto">
          <a:xfrm>
            <a:off x="1009650" y="1576388"/>
            <a:ext cx="1155700" cy="87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b="1" dirty="0" smtClean="0">
                <a:latin typeface="+mn-lt"/>
              </a:rPr>
              <a:t>Responsibilities</a:t>
            </a: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 smtClean="0">
                <a:latin typeface="+mn-lt"/>
              </a:rPr>
              <a:t>What we do</a:t>
            </a:r>
            <a:endParaRPr lang="en-US" sz="1000" dirty="0">
              <a:latin typeface="+mn-lt"/>
            </a:endParaRPr>
          </a:p>
        </p:txBody>
      </p:sp>
      <p:sp>
        <p:nvSpPr>
          <p:cNvPr id="27" name="Text Box 29"/>
          <p:cNvSpPr txBox="1">
            <a:spLocks noChangeArrowheads="1"/>
          </p:cNvSpPr>
          <p:nvPr/>
        </p:nvSpPr>
        <p:spPr bwMode="auto">
          <a:xfrm>
            <a:off x="987425" y="2881313"/>
            <a:ext cx="1098550" cy="11572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28" name="Text Box 29"/>
          <p:cNvSpPr txBox="1">
            <a:spLocks noChangeArrowheads="1"/>
          </p:cNvSpPr>
          <p:nvPr/>
        </p:nvSpPr>
        <p:spPr bwMode="auto">
          <a:xfrm>
            <a:off x="1016000" y="2862264"/>
            <a:ext cx="1155700" cy="105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b="1" dirty="0" smtClean="0">
                <a:latin typeface="+mn-lt"/>
              </a:rPr>
              <a:t>Philosophy of Education</a:t>
            </a: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 smtClean="0">
                <a:latin typeface="+mn-lt"/>
              </a:rPr>
              <a:t>What’s</a:t>
            </a:r>
            <a:br>
              <a:rPr lang="en-US" sz="1000" i="1" dirty="0" smtClean="0">
                <a:latin typeface="+mn-lt"/>
              </a:rPr>
            </a:br>
            <a:r>
              <a:rPr lang="en-US" sz="1000" i="1" dirty="0" smtClean="0">
                <a:latin typeface="+mn-lt"/>
              </a:rPr>
              <a:t>important</a:t>
            </a:r>
            <a:br>
              <a:rPr lang="en-US" sz="1000" i="1" dirty="0" smtClean="0">
                <a:latin typeface="+mn-lt"/>
              </a:rPr>
            </a:br>
            <a:r>
              <a:rPr lang="en-US" sz="1000" i="1" dirty="0" smtClean="0">
                <a:latin typeface="+mn-lt"/>
              </a:rPr>
              <a:t>to us</a:t>
            </a:r>
            <a:endParaRPr lang="en-US" sz="1000" dirty="0">
              <a:latin typeface="+mn-lt"/>
            </a:endParaRPr>
          </a:p>
        </p:txBody>
      </p:sp>
      <p:sp>
        <p:nvSpPr>
          <p:cNvPr id="29" name="Text Box 32"/>
          <p:cNvSpPr txBox="1">
            <a:spLocks noChangeArrowheads="1"/>
          </p:cNvSpPr>
          <p:nvPr/>
        </p:nvSpPr>
        <p:spPr bwMode="auto">
          <a:xfrm>
            <a:off x="1982788" y="2378076"/>
            <a:ext cx="960437" cy="984249"/>
          </a:xfrm>
          <a:prstGeom prst="rect">
            <a:avLst/>
          </a:prstGeom>
          <a:solidFill>
            <a:schemeClr val="accent3"/>
          </a:solidFill>
          <a:ln w="38100">
            <a:noFill/>
            <a:miter lim="800000"/>
          </a:ln>
          <a:effectLst/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solidFill>
                <a:schemeClr val="bg1"/>
              </a:solidFill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0" name="Text Box 29"/>
          <p:cNvSpPr txBox="1">
            <a:spLocks noChangeArrowheads="1"/>
          </p:cNvSpPr>
          <p:nvPr/>
        </p:nvSpPr>
        <p:spPr bwMode="auto">
          <a:xfrm>
            <a:off x="1978025" y="2490789"/>
            <a:ext cx="1031875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ts val="600"/>
              </a:spcAft>
              <a:buSzPct val="80000"/>
            </a:pPr>
            <a:r>
              <a:rPr lang="en-US" sz="1000" b="1" dirty="0" smtClean="0">
                <a:solidFill>
                  <a:schemeClr val="bg1"/>
                </a:solidFill>
                <a:latin typeface="+mn-lt"/>
              </a:rPr>
              <a:t>Mission</a:t>
            </a:r>
            <a:endParaRPr lang="en-US" sz="1000" b="1" dirty="0">
              <a:solidFill>
                <a:schemeClr val="bg1"/>
              </a:solidFill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 smtClean="0">
                <a:solidFill>
                  <a:schemeClr val="bg1"/>
                </a:solidFill>
                <a:latin typeface="+mn-lt"/>
              </a:rPr>
              <a:t>Why we exist</a:t>
            </a:r>
            <a:endParaRPr lang="en-US" sz="1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1" name="Text Box 29"/>
          <p:cNvSpPr txBox="1">
            <a:spLocks noChangeArrowheads="1"/>
          </p:cNvSpPr>
          <p:nvPr/>
        </p:nvSpPr>
        <p:spPr bwMode="auto">
          <a:xfrm>
            <a:off x="6188075" y="2509839"/>
            <a:ext cx="1031875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ts val="600"/>
              </a:spcAft>
              <a:buSzPct val="80000"/>
            </a:pPr>
            <a:r>
              <a:rPr lang="en-US" sz="1000" b="1" dirty="0" smtClean="0">
                <a:latin typeface="+mn-lt"/>
              </a:rPr>
              <a:t>Vision</a:t>
            </a: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 smtClean="0">
                <a:latin typeface="+mn-lt"/>
              </a:rPr>
              <a:t>What we aspire to achieve</a:t>
            </a:r>
            <a:endParaRPr lang="en-US" sz="1000" dirty="0">
              <a:latin typeface="+mn-lt"/>
            </a:endParaRPr>
          </a:p>
        </p:txBody>
      </p:sp>
      <p:sp>
        <p:nvSpPr>
          <p:cNvPr id="32" name="Text Box 39"/>
          <p:cNvSpPr txBox="1">
            <a:spLocks noChangeArrowheads="1"/>
          </p:cNvSpPr>
          <p:nvPr/>
        </p:nvSpPr>
        <p:spPr bwMode="auto">
          <a:xfrm>
            <a:off x="2982913" y="2541588"/>
            <a:ext cx="874712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spcAft>
                <a:spcPts val="400"/>
              </a:spcAft>
              <a:buSzPct val="80000"/>
            </a:pPr>
            <a:r>
              <a:rPr lang="en-US" sz="1000" b="1" dirty="0">
                <a:latin typeface="+mn-lt"/>
              </a:rPr>
              <a:t>Situation Analysis</a:t>
            </a: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>
                <a:latin typeface="+mn-lt"/>
              </a:rPr>
              <a:t>Where </a:t>
            </a:r>
            <a:r>
              <a:rPr lang="en-US" sz="1000" i="1" dirty="0" smtClean="0">
                <a:latin typeface="+mn-lt"/>
              </a:rPr>
              <a:t>we</a:t>
            </a:r>
            <a:br>
              <a:rPr lang="en-US" sz="1000" i="1" dirty="0" smtClean="0">
                <a:latin typeface="+mn-lt"/>
              </a:rPr>
            </a:br>
            <a:r>
              <a:rPr lang="en-US" sz="1000" i="1" dirty="0" smtClean="0">
                <a:latin typeface="+mn-lt"/>
              </a:rPr>
              <a:t>are </a:t>
            </a:r>
            <a:r>
              <a:rPr lang="en-US" sz="1000" i="1" dirty="0">
                <a:latin typeface="+mn-lt"/>
              </a:rPr>
              <a:t>today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33" name="Text Box 64"/>
          <p:cNvSpPr txBox="1">
            <a:spLocks noChangeArrowheads="1"/>
          </p:cNvSpPr>
          <p:nvPr/>
        </p:nvSpPr>
        <p:spPr bwMode="auto">
          <a:xfrm>
            <a:off x="3779044" y="3681067"/>
            <a:ext cx="1550987" cy="38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 smtClean="0">
                <a:latin typeface="+mn-lt"/>
              </a:rPr>
              <a:t>Competitive </a:t>
            </a:r>
            <a:r>
              <a:rPr lang="en-US" sz="1000" b="1" dirty="0">
                <a:latin typeface="+mn-lt"/>
              </a:rPr>
              <a:t>Landscape</a:t>
            </a:r>
          </a:p>
        </p:txBody>
      </p:sp>
      <p:sp>
        <p:nvSpPr>
          <p:cNvPr id="34" name="Text Box 65"/>
          <p:cNvSpPr txBox="1">
            <a:spLocks noChangeArrowheads="1"/>
          </p:cNvSpPr>
          <p:nvPr/>
        </p:nvSpPr>
        <p:spPr bwMode="auto">
          <a:xfrm>
            <a:off x="5260181" y="3679680"/>
            <a:ext cx="1500187" cy="38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 smtClean="0">
                <a:latin typeface="+mn-lt"/>
              </a:rPr>
              <a:t>Catholic Educational </a:t>
            </a:r>
            <a:r>
              <a:rPr lang="en-US" sz="1000" b="1" dirty="0">
                <a:latin typeface="+mn-lt"/>
              </a:rPr>
              <a:t>Practices</a:t>
            </a:r>
          </a:p>
        </p:txBody>
      </p:sp>
      <p:sp>
        <p:nvSpPr>
          <p:cNvPr id="35" name="Text Box 64"/>
          <p:cNvSpPr txBox="1">
            <a:spLocks noChangeArrowheads="1"/>
          </p:cNvSpPr>
          <p:nvPr/>
        </p:nvSpPr>
        <p:spPr bwMode="auto">
          <a:xfrm>
            <a:off x="2409825" y="3679679"/>
            <a:ext cx="1049337" cy="38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 smtClean="0">
                <a:latin typeface="+mn-lt"/>
              </a:rPr>
              <a:t>Graduate Profile</a:t>
            </a:r>
            <a:endParaRPr lang="en-US" sz="1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66350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361950" y="685800"/>
            <a:ext cx="8448675" cy="3762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361950" y="323850"/>
            <a:ext cx="8447089" cy="28574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none" anchor="ctr"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400" b="0" dirty="0"/>
          </a:p>
        </p:txBody>
      </p:sp>
      <p:sp>
        <p:nvSpPr>
          <p:cNvPr id="53" name="Rectangle 10"/>
          <p:cNvSpPr txBox="1">
            <a:spLocks noChangeArrowheads="1"/>
          </p:cNvSpPr>
          <p:nvPr/>
        </p:nvSpPr>
        <p:spPr bwMode="auto">
          <a:xfrm>
            <a:off x="759025" y="285749"/>
            <a:ext cx="3555800" cy="374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b="0" spc="100" dirty="0" smtClean="0">
                <a:solidFill>
                  <a:schemeClr val="bg1"/>
                </a:solidFill>
                <a:latin typeface="Georgia" pitchFamily="18" charset="0"/>
                <a:cs typeface="Arial" charset="0"/>
              </a:rPr>
              <a:t>WHY WE EXIST</a:t>
            </a:r>
            <a:endParaRPr lang="en-US" spc="100" dirty="0">
              <a:solidFill>
                <a:schemeClr val="bg1"/>
              </a:solidFill>
              <a:latin typeface="Georgia" pitchFamily="18" charset="0"/>
              <a:cs typeface="Arial" charset="0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361950" y="4505325"/>
            <a:ext cx="84486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1691640" y="2219643"/>
            <a:ext cx="598932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2C6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r>
              <a:rPr lang="en-US" sz="2000" dirty="0" smtClean="0"/>
              <a:t>(School name</a:t>
            </a:r>
            <a:r>
              <a:rPr lang="en-US" sz="2000" dirty="0"/>
              <a:t>) Catholic School provides an education where Christ illuminates learning and life</a:t>
            </a:r>
          </a:p>
        </p:txBody>
      </p:sp>
      <p:sp>
        <p:nvSpPr>
          <p:cNvPr id="8" name="Rectangle 10"/>
          <p:cNvSpPr txBox="1">
            <a:spLocks noChangeArrowheads="1"/>
          </p:cNvSpPr>
          <p:nvPr/>
        </p:nvSpPr>
        <p:spPr bwMode="auto">
          <a:xfrm>
            <a:off x="768830" y="771681"/>
            <a:ext cx="3603145" cy="440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2000" b="0" dirty="0" smtClean="0">
                <a:solidFill>
                  <a:schemeClr val="accent4"/>
                </a:solidFill>
                <a:latin typeface="+mj-lt"/>
                <a:cs typeface="Arial" charset="0"/>
              </a:rPr>
              <a:t>Mission</a:t>
            </a:r>
            <a:endParaRPr lang="en-US" i="1" dirty="0">
              <a:solidFill>
                <a:schemeClr val="accent4"/>
              </a:solidFill>
              <a:latin typeface="+mj-lt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14946" y="1789351"/>
            <a:ext cx="12105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/>
              <a:t>Example: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789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361950" y="685800"/>
            <a:ext cx="8448675" cy="3762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361950" y="323850"/>
            <a:ext cx="8447089" cy="28574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none" anchor="ctr"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400" b="0" dirty="0"/>
          </a:p>
        </p:txBody>
      </p:sp>
      <p:sp>
        <p:nvSpPr>
          <p:cNvPr id="53" name="Rectangle 10"/>
          <p:cNvSpPr txBox="1">
            <a:spLocks noChangeArrowheads="1"/>
          </p:cNvSpPr>
          <p:nvPr/>
        </p:nvSpPr>
        <p:spPr bwMode="auto">
          <a:xfrm>
            <a:off x="778075" y="285749"/>
            <a:ext cx="3555800" cy="374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b="0" spc="100" dirty="0" smtClean="0">
                <a:solidFill>
                  <a:schemeClr val="bg1"/>
                </a:solidFill>
                <a:latin typeface="Georgia" pitchFamily="18" charset="0"/>
                <a:cs typeface="Arial" charset="0"/>
              </a:rPr>
              <a:t>STRATEGIC PLANNING</a:t>
            </a:r>
            <a:endParaRPr lang="en-US" spc="100" dirty="0">
              <a:solidFill>
                <a:schemeClr val="bg1"/>
              </a:solidFill>
              <a:latin typeface="Georgia" pitchFamily="18" charset="0"/>
              <a:cs typeface="Arial" charset="0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361950" y="4505325"/>
            <a:ext cx="84486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10"/>
          <p:cNvSpPr txBox="1">
            <a:spLocks noChangeArrowheads="1"/>
          </p:cNvSpPr>
          <p:nvPr/>
        </p:nvSpPr>
        <p:spPr bwMode="auto">
          <a:xfrm>
            <a:off x="759305" y="771681"/>
            <a:ext cx="3603145" cy="440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2000" b="0" dirty="0" smtClean="0">
                <a:solidFill>
                  <a:schemeClr val="accent4"/>
                </a:solidFill>
                <a:latin typeface="+mj-lt"/>
                <a:cs typeface="Arial" charset="0"/>
              </a:rPr>
              <a:t>Responsibilities</a:t>
            </a:r>
            <a:endParaRPr lang="en-US" i="1" dirty="0">
              <a:solidFill>
                <a:schemeClr val="accent4"/>
              </a:solidFill>
              <a:latin typeface="+mj-lt"/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47726" y="1466850"/>
            <a:ext cx="7505699" cy="27336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 Box 29"/>
          <p:cNvSpPr txBox="1">
            <a:spLocks noChangeArrowheads="1"/>
          </p:cNvSpPr>
          <p:nvPr/>
        </p:nvSpPr>
        <p:spPr bwMode="auto">
          <a:xfrm>
            <a:off x="7064375" y="1595439"/>
            <a:ext cx="1117600" cy="12049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9" name="Text Box 29"/>
          <p:cNvSpPr txBox="1">
            <a:spLocks noChangeArrowheads="1"/>
          </p:cNvSpPr>
          <p:nvPr/>
        </p:nvSpPr>
        <p:spPr bwMode="auto">
          <a:xfrm>
            <a:off x="7131050" y="1576389"/>
            <a:ext cx="1155700" cy="109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b="1" dirty="0" smtClean="0">
                <a:latin typeface="+mn-lt"/>
              </a:rPr>
              <a:t>Measures of Success</a:t>
            </a: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>
                <a:latin typeface="+mn-lt"/>
              </a:rPr>
              <a:t>Our </a:t>
            </a:r>
            <a:r>
              <a:rPr lang="en-US" sz="1000" i="1" dirty="0" smtClean="0">
                <a:latin typeface="+mn-lt"/>
              </a:rPr>
              <a:t>quantitative </a:t>
            </a:r>
            <a:r>
              <a:rPr lang="en-US" sz="1000" i="1" dirty="0">
                <a:latin typeface="+mn-lt"/>
              </a:rPr>
              <a:t>indicators of success</a:t>
            </a:r>
            <a:endParaRPr lang="en-US" sz="1000" dirty="0">
              <a:latin typeface="+mn-lt"/>
            </a:endParaRP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7035800" y="2914650"/>
            <a:ext cx="1155700" cy="113347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11" name="Text Box 29"/>
          <p:cNvSpPr txBox="1">
            <a:spLocks noChangeArrowheads="1"/>
          </p:cNvSpPr>
          <p:nvPr/>
        </p:nvSpPr>
        <p:spPr bwMode="auto">
          <a:xfrm>
            <a:off x="7102475" y="2843213"/>
            <a:ext cx="1155700" cy="115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b="1" dirty="0">
                <a:latin typeface="+mn-lt"/>
              </a:rPr>
              <a:t>Stakeholder Perceptions</a:t>
            </a: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>
                <a:latin typeface="+mn-lt"/>
              </a:rPr>
              <a:t>Our qualitative indicators of success</a:t>
            </a:r>
            <a:endParaRPr lang="en-US" sz="1000" dirty="0">
              <a:latin typeface="+mn-lt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171826" y="2371725"/>
            <a:ext cx="3257550" cy="1190625"/>
            <a:chOff x="2273300" y="2368550"/>
            <a:chExt cx="5100638" cy="1316038"/>
          </a:xfrm>
        </p:grpSpPr>
        <p:sp>
          <p:nvSpPr>
            <p:cNvPr id="13" name="Oval 24"/>
            <p:cNvSpPr>
              <a:spLocks noChangeArrowheads="1"/>
            </p:cNvSpPr>
            <p:nvPr/>
          </p:nvSpPr>
          <p:spPr bwMode="auto">
            <a:xfrm>
              <a:off x="2670969" y="2436813"/>
              <a:ext cx="4305300" cy="1171575"/>
            </a:xfrm>
            <a:prstGeom prst="ellipse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lnSpc>
                  <a:spcPct val="95000"/>
                </a:lnSpc>
                <a:spcBef>
                  <a:spcPct val="65000"/>
                </a:spcBef>
                <a:buSzPct val="80000"/>
              </a:pPr>
              <a:endParaRPr lang="en-US" sz="1000" dirty="0"/>
            </a:p>
          </p:txBody>
        </p:sp>
        <p:sp>
          <p:nvSpPr>
            <p:cNvPr id="14" name="Oval 30"/>
            <p:cNvSpPr>
              <a:spLocks noChangeArrowheads="1"/>
            </p:cNvSpPr>
            <p:nvPr/>
          </p:nvSpPr>
          <p:spPr bwMode="auto">
            <a:xfrm>
              <a:off x="2273300" y="2368550"/>
              <a:ext cx="5100638" cy="1316038"/>
            </a:xfrm>
            <a:prstGeom prst="ellipse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lnSpc>
                  <a:spcPct val="95000"/>
                </a:lnSpc>
                <a:spcBef>
                  <a:spcPct val="65000"/>
                </a:spcBef>
                <a:buSzPct val="80000"/>
              </a:pPr>
              <a:endParaRPr lang="en-US" sz="1000" dirty="0"/>
            </a:p>
          </p:txBody>
        </p:sp>
        <p:sp>
          <p:nvSpPr>
            <p:cNvPr id="15" name="Oval 31"/>
            <p:cNvSpPr>
              <a:spLocks noChangeArrowheads="1"/>
            </p:cNvSpPr>
            <p:nvPr/>
          </p:nvSpPr>
          <p:spPr bwMode="auto">
            <a:xfrm>
              <a:off x="2956719" y="2513013"/>
              <a:ext cx="3733800" cy="1025525"/>
            </a:xfrm>
            <a:prstGeom prst="ellipse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lnSpc>
                  <a:spcPct val="95000"/>
                </a:lnSpc>
                <a:spcBef>
                  <a:spcPct val="65000"/>
                </a:spcBef>
                <a:buSzPct val="80000"/>
              </a:pPr>
              <a:endParaRPr lang="en-US" sz="1000" dirty="0"/>
            </a:p>
          </p:txBody>
        </p:sp>
      </p:grpSp>
      <p:sp>
        <p:nvSpPr>
          <p:cNvPr id="16" name="Text Box 32"/>
          <p:cNvSpPr txBox="1">
            <a:spLocks noChangeArrowheads="1"/>
          </p:cNvSpPr>
          <p:nvPr/>
        </p:nvSpPr>
        <p:spPr bwMode="auto">
          <a:xfrm>
            <a:off x="6183313" y="2425701"/>
            <a:ext cx="960437" cy="98424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solidFill>
                <a:schemeClr val="bg1"/>
              </a:solidFill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7" name="Text Box 33"/>
          <p:cNvSpPr txBox="1">
            <a:spLocks noChangeArrowheads="1"/>
          </p:cNvSpPr>
          <p:nvPr/>
        </p:nvSpPr>
        <p:spPr bwMode="auto">
          <a:xfrm>
            <a:off x="3709194" y="2701925"/>
            <a:ext cx="2314575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b="1" dirty="0">
                <a:latin typeface="+mn-lt"/>
              </a:rPr>
              <a:t>Critical Realities 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i="1" dirty="0">
                <a:latin typeface="+mn-lt"/>
              </a:rPr>
              <a:t>Issues affecting our work</a:t>
            </a:r>
            <a:endParaRPr lang="en-US" sz="1000" dirty="0">
              <a:latin typeface="+mn-lt"/>
            </a:endParaRPr>
          </a:p>
        </p:txBody>
      </p:sp>
      <p:sp>
        <p:nvSpPr>
          <p:cNvPr id="18" name="AutoShape 38"/>
          <p:cNvSpPr>
            <a:spLocks noChangeArrowheads="1"/>
          </p:cNvSpPr>
          <p:nvPr/>
        </p:nvSpPr>
        <p:spPr bwMode="auto">
          <a:xfrm>
            <a:off x="2705100" y="2305050"/>
            <a:ext cx="1247776" cy="1209675"/>
          </a:xfrm>
          <a:prstGeom prst="diamond">
            <a:avLst/>
          </a:prstGeom>
          <a:solidFill>
            <a:schemeClr val="bg1"/>
          </a:solidFill>
          <a:ln w="19050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000" dirty="0"/>
          </a:p>
        </p:txBody>
      </p:sp>
      <p:sp>
        <p:nvSpPr>
          <p:cNvPr id="20" name="Text Box 61"/>
          <p:cNvSpPr txBox="1">
            <a:spLocks noChangeArrowheads="1"/>
          </p:cNvSpPr>
          <p:nvPr/>
        </p:nvSpPr>
        <p:spPr bwMode="auto">
          <a:xfrm>
            <a:off x="3721894" y="1916113"/>
            <a:ext cx="228917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b="1" dirty="0">
                <a:latin typeface="+mn-lt"/>
              </a:rPr>
              <a:t>Strategies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i="1" dirty="0">
                <a:latin typeface="+mn-lt"/>
              </a:rPr>
              <a:t>Shared agenda for success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dirty="0">
                <a:latin typeface="+mn-lt"/>
              </a:rPr>
              <a:t>  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dirty="0">
                <a:latin typeface="+mn-lt"/>
              </a:rPr>
              <a:t>  </a:t>
            </a:r>
          </a:p>
        </p:txBody>
      </p:sp>
      <p:sp>
        <p:nvSpPr>
          <p:cNvPr id="21" name="Text Box 62"/>
          <p:cNvSpPr txBox="1">
            <a:spLocks noChangeArrowheads="1"/>
          </p:cNvSpPr>
          <p:nvPr/>
        </p:nvSpPr>
        <p:spPr bwMode="auto">
          <a:xfrm>
            <a:off x="2570163" y="1714500"/>
            <a:ext cx="1039812" cy="238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>
                <a:latin typeface="+mn-lt"/>
              </a:rPr>
              <a:t>Direction</a:t>
            </a:r>
          </a:p>
        </p:txBody>
      </p:sp>
      <p:sp>
        <p:nvSpPr>
          <p:cNvPr id="22" name="Text Box 63"/>
          <p:cNvSpPr txBox="1">
            <a:spLocks noChangeArrowheads="1"/>
          </p:cNvSpPr>
          <p:nvPr/>
        </p:nvSpPr>
        <p:spPr bwMode="auto">
          <a:xfrm>
            <a:off x="5662613" y="1714500"/>
            <a:ext cx="995362" cy="238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>
                <a:latin typeface="+mn-lt"/>
              </a:rPr>
              <a:t>Trends</a:t>
            </a:r>
          </a:p>
        </p:txBody>
      </p:sp>
      <p:sp>
        <p:nvSpPr>
          <p:cNvPr id="25" name="Text Box 29"/>
          <p:cNvSpPr txBox="1">
            <a:spLocks noChangeArrowheads="1"/>
          </p:cNvSpPr>
          <p:nvPr/>
        </p:nvSpPr>
        <p:spPr bwMode="auto">
          <a:xfrm>
            <a:off x="987425" y="1595438"/>
            <a:ext cx="1098550" cy="1157287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26" name="Text Box 29"/>
          <p:cNvSpPr txBox="1">
            <a:spLocks noChangeArrowheads="1"/>
          </p:cNvSpPr>
          <p:nvPr/>
        </p:nvSpPr>
        <p:spPr bwMode="auto">
          <a:xfrm>
            <a:off x="1022350" y="1576388"/>
            <a:ext cx="1155700" cy="87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solidFill>
                <a:schemeClr val="bg1"/>
              </a:solidFill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b="1" dirty="0" smtClean="0">
                <a:solidFill>
                  <a:schemeClr val="bg1"/>
                </a:solidFill>
                <a:latin typeface="+mn-lt"/>
              </a:rPr>
              <a:t>Responsibilities</a:t>
            </a:r>
            <a:endParaRPr lang="en-US" sz="1000" b="1" dirty="0">
              <a:solidFill>
                <a:schemeClr val="bg1"/>
              </a:solidFill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b="1" dirty="0">
              <a:solidFill>
                <a:schemeClr val="bg1"/>
              </a:solidFill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 smtClean="0">
                <a:solidFill>
                  <a:schemeClr val="bg1"/>
                </a:solidFill>
                <a:latin typeface="+mn-lt"/>
              </a:rPr>
              <a:t>What we do</a:t>
            </a:r>
            <a:endParaRPr lang="en-US" sz="1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7" name="Text Box 29"/>
          <p:cNvSpPr txBox="1">
            <a:spLocks noChangeArrowheads="1"/>
          </p:cNvSpPr>
          <p:nvPr/>
        </p:nvSpPr>
        <p:spPr bwMode="auto">
          <a:xfrm>
            <a:off x="987425" y="2881313"/>
            <a:ext cx="1098550" cy="11572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28" name="Text Box 29"/>
          <p:cNvSpPr txBox="1">
            <a:spLocks noChangeArrowheads="1"/>
          </p:cNvSpPr>
          <p:nvPr/>
        </p:nvSpPr>
        <p:spPr bwMode="auto">
          <a:xfrm>
            <a:off x="1009650" y="2862264"/>
            <a:ext cx="1155700" cy="105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b="1" dirty="0" smtClean="0">
                <a:latin typeface="+mn-lt"/>
              </a:rPr>
              <a:t>Philosophy of Education</a:t>
            </a: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 smtClean="0">
                <a:latin typeface="+mn-lt"/>
              </a:rPr>
              <a:t>What’s</a:t>
            </a:r>
            <a:br>
              <a:rPr lang="en-US" sz="1000" i="1" dirty="0" smtClean="0">
                <a:latin typeface="+mn-lt"/>
              </a:rPr>
            </a:br>
            <a:r>
              <a:rPr lang="en-US" sz="1000" i="1" dirty="0" smtClean="0">
                <a:latin typeface="+mn-lt"/>
              </a:rPr>
              <a:t>important</a:t>
            </a:r>
            <a:br>
              <a:rPr lang="en-US" sz="1000" i="1" dirty="0" smtClean="0">
                <a:latin typeface="+mn-lt"/>
              </a:rPr>
            </a:br>
            <a:r>
              <a:rPr lang="en-US" sz="1000" i="1" dirty="0" smtClean="0">
                <a:latin typeface="+mn-lt"/>
              </a:rPr>
              <a:t>to us</a:t>
            </a:r>
            <a:endParaRPr lang="en-US" sz="1000" dirty="0">
              <a:latin typeface="+mn-lt"/>
            </a:endParaRPr>
          </a:p>
        </p:txBody>
      </p:sp>
      <p:sp>
        <p:nvSpPr>
          <p:cNvPr id="31" name="Text Box 29"/>
          <p:cNvSpPr txBox="1">
            <a:spLocks noChangeArrowheads="1"/>
          </p:cNvSpPr>
          <p:nvPr/>
        </p:nvSpPr>
        <p:spPr bwMode="auto">
          <a:xfrm>
            <a:off x="6188075" y="2509839"/>
            <a:ext cx="1031875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ts val="600"/>
              </a:spcAft>
              <a:buSzPct val="80000"/>
            </a:pPr>
            <a:r>
              <a:rPr lang="en-US" sz="1000" b="1" dirty="0" smtClean="0">
                <a:latin typeface="+mn-lt"/>
              </a:rPr>
              <a:t>Vision</a:t>
            </a: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 smtClean="0">
                <a:latin typeface="+mn-lt"/>
              </a:rPr>
              <a:t>What we aspire to achieve</a:t>
            </a:r>
            <a:endParaRPr lang="en-US" sz="1000" dirty="0">
              <a:latin typeface="+mn-lt"/>
            </a:endParaRPr>
          </a:p>
        </p:txBody>
      </p:sp>
      <p:sp>
        <p:nvSpPr>
          <p:cNvPr id="32" name="Text Box 32"/>
          <p:cNvSpPr txBox="1">
            <a:spLocks noChangeArrowheads="1"/>
          </p:cNvSpPr>
          <p:nvPr/>
        </p:nvSpPr>
        <p:spPr bwMode="auto">
          <a:xfrm>
            <a:off x="1982788" y="2378076"/>
            <a:ext cx="960437" cy="984249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</a:ln>
          <a:effectLst/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solidFill>
                <a:schemeClr val="bg1"/>
              </a:solidFill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3" name="Text Box 29"/>
          <p:cNvSpPr txBox="1">
            <a:spLocks noChangeArrowheads="1"/>
          </p:cNvSpPr>
          <p:nvPr/>
        </p:nvSpPr>
        <p:spPr bwMode="auto">
          <a:xfrm>
            <a:off x="1978025" y="2490789"/>
            <a:ext cx="1031875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ts val="600"/>
              </a:spcAft>
              <a:buSzPct val="80000"/>
            </a:pPr>
            <a:r>
              <a:rPr lang="en-US" sz="1000" b="1" dirty="0" smtClean="0">
                <a:latin typeface="+mn-lt"/>
              </a:rPr>
              <a:t>Mission</a:t>
            </a: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 smtClean="0">
                <a:latin typeface="+mn-lt"/>
              </a:rPr>
              <a:t>Why we exist</a:t>
            </a:r>
            <a:endParaRPr lang="en-US" sz="1000" dirty="0">
              <a:latin typeface="+mn-lt"/>
            </a:endParaRPr>
          </a:p>
        </p:txBody>
      </p:sp>
      <p:sp>
        <p:nvSpPr>
          <p:cNvPr id="34" name="Text Box 39"/>
          <p:cNvSpPr txBox="1">
            <a:spLocks noChangeArrowheads="1"/>
          </p:cNvSpPr>
          <p:nvPr/>
        </p:nvSpPr>
        <p:spPr bwMode="auto">
          <a:xfrm>
            <a:off x="2982913" y="2541588"/>
            <a:ext cx="874712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spcAft>
                <a:spcPts val="400"/>
              </a:spcAft>
              <a:buSzPct val="80000"/>
            </a:pPr>
            <a:r>
              <a:rPr lang="en-US" sz="1000" b="1" dirty="0">
                <a:latin typeface="+mn-lt"/>
              </a:rPr>
              <a:t>Situation Analysis</a:t>
            </a: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>
                <a:latin typeface="+mn-lt"/>
              </a:rPr>
              <a:t>Where </a:t>
            </a:r>
            <a:r>
              <a:rPr lang="en-US" sz="1000" i="1" dirty="0" smtClean="0">
                <a:latin typeface="+mn-lt"/>
              </a:rPr>
              <a:t>we</a:t>
            </a:r>
            <a:br>
              <a:rPr lang="en-US" sz="1000" i="1" dirty="0" smtClean="0">
                <a:latin typeface="+mn-lt"/>
              </a:rPr>
            </a:br>
            <a:r>
              <a:rPr lang="en-US" sz="1000" i="1" dirty="0" smtClean="0">
                <a:latin typeface="+mn-lt"/>
              </a:rPr>
              <a:t>are </a:t>
            </a:r>
            <a:r>
              <a:rPr lang="en-US" sz="1000" i="1" dirty="0">
                <a:latin typeface="+mn-lt"/>
              </a:rPr>
              <a:t>today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35" name="Text Box 64"/>
          <p:cNvSpPr txBox="1">
            <a:spLocks noChangeArrowheads="1"/>
          </p:cNvSpPr>
          <p:nvPr/>
        </p:nvSpPr>
        <p:spPr bwMode="auto">
          <a:xfrm>
            <a:off x="3779044" y="3681067"/>
            <a:ext cx="1550987" cy="38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 smtClean="0">
                <a:latin typeface="+mn-lt"/>
              </a:rPr>
              <a:t>Competitive </a:t>
            </a:r>
            <a:r>
              <a:rPr lang="en-US" sz="1000" b="1" dirty="0">
                <a:latin typeface="+mn-lt"/>
              </a:rPr>
              <a:t>Landscape</a:t>
            </a:r>
          </a:p>
        </p:txBody>
      </p:sp>
      <p:sp>
        <p:nvSpPr>
          <p:cNvPr id="36" name="Text Box 65"/>
          <p:cNvSpPr txBox="1">
            <a:spLocks noChangeArrowheads="1"/>
          </p:cNvSpPr>
          <p:nvPr/>
        </p:nvSpPr>
        <p:spPr bwMode="auto">
          <a:xfrm>
            <a:off x="5260181" y="3679680"/>
            <a:ext cx="1500187" cy="38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 smtClean="0">
                <a:latin typeface="+mn-lt"/>
              </a:rPr>
              <a:t>Catholic Educational </a:t>
            </a:r>
            <a:r>
              <a:rPr lang="en-US" sz="1000" b="1" dirty="0">
                <a:latin typeface="+mn-lt"/>
              </a:rPr>
              <a:t>Practices</a:t>
            </a:r>
          </a:p>
        </p:txBody>
      </p:sp>
      <p:sp>
        <p:nvSpPr>
          <p:cNvPr id="37" name="Text Box 64"/>
          <p:cNvSpPr txBox="1">
            <a:spLocks noChangeArrowheads="1"/>
          </p:cNvSpPr>
          <p:nvPr/>
        </p:nvSpPr>
        <p:spPr bwMode="auto">
          <a:xfrm>
            <a:off x="2409825" y="3679679"/>
            <a:ext cx="1049337" cy="38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 smtClean="0">
                <a:latin typeface="+mn-lt"/>
              </a:rPr>
              <a:t>Graduate Profile</a:t>
            </a:r>
            <a:endParaRPr lang="en-US" sz="1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99218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361950" y="685800"/>
            <a:ext cx="8448675" cy="3762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361950" y="323850"/>
            <a:ext cx="8447089" cy="28574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none" anchor="ctr"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400" b="0" dirty="0"/>
          </a:p>
        </p:txBody>
      </p:sp>
      <p:sp>
        <p:nvSpPr>
          <p:cNvPr id="53" name="Rectangle 10"/>
          <p:cNvSpPr txBox="1">
            <a:spLocks noChangeArrowheads="1"/>
          </p:cNvSpPr>
          <p:nvPr/>
        </p:nvSpPr>
        <p:spPr bwMode="auto">
          <a:xfrm>
            <a:off x="759025" y="285749"/>
            <a:ext cx="3555800" cy="374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b="0" spc="100" dirty="0" smtClean="0">
                <a:solidFill>
                  <a:schemeClr val="bg1"/>
                </a:solidFill>
                <a:latin typeface="Georgia" pitchFamily="18" charset="0"/>
                <a:cs typeface="Arial" charset="0"/>
              </a:rPr>
              <a:t>WHAT WE DO</a:t>
            </a:r>
            <a:endParaRPr lang="en-US" spc="100" dirty="0">
              <a:solidFill>
                <a:schemeClr val="bg1"/>
              </a:solidFill>
              <a:latin typeface="Georgia" pitchFamily="18" charset="0"/>
              <a:cs typeface="Arial" charset="0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361950" y="4505325"/>
            <a:ext cx="84486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74687" y="1414463"/>
            <a:ext cx="3910807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2C6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Educate children for life and eternity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Support, respect, encourage and foster the unique gifts of each individual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Partner with parents recognizing their role as the primary educators of their children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Model the faith and encourage its practice in daily living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Provide a safe environment that allows for optimum growth and development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Meet each individual’s unique learning needs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Prepare students for the next level of education</a:t>
            </a:r>
          </a:p>
        </p:txBody>
      </p:sp>
      <p:sp>
        <p:nvSpPr>
          <p:cNvPr id="8" name="Rectangle 10"/>
          <p:cNvSpPr txBox="1">
            <a:spLocks noChangeArrowheads="1"/>
          </p:cNvSpPr>
          <p:nvPr/>
        </p:nvSpPr>
        <p:spPr bwMode="auto">
          <a:xfrm>
            <a:off x="787880" y="771681"/>
            <a:ext cx="3603145" cy="440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2000" b="0" dirty="0" smtClean="0">
                <a:solidFill>
                  <a:schemeClr val="accent4"/>
                </a:solidFill>
                <a:latin typeface="+mj-lt"/>
                <a:cs typeface="Arial" charset="0"/>
              </a:rPr>
              <a:t>Responsibilities</a:t>
            </a:r>
            <a:endParaRPr lang="en-US" i="1" dirty="0">
              <a:solidFill>
                <a:schemeClr val="accent4"/>
              </a:solidFill>
              <a:latin typeface="+mj-lt"/>
              <a:cs typeface="Arial" charset="0"/>
            </a:endParaRP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4883150" y="1404938"/>
            <a:ext cx="388143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2C6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tbd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91979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361950" y="685800"/>
            <a:ext cx="8448675" cy="3762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361950" y="323850"/>
            <a:ext cx="8447089" cy="28574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none" anchor="ctr"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400" b="0" dirty="0"/>
          </a:p>
        </p:txBody>
      </p:sp>
      <p:sp>
        <p:nvSpPr>
          <p:cNvPr id="53" name="Rectangle 10"/>
          <p:cNvSpPr txBox="1">
            <a:spLocks noChangeArrowheads="1"/>
          </p:cNvSpPr>
          <p:nvPr/>
        </p:nvSpPr>
        <p:spPr bwMode="auto">
          <a:xfrm>
            <a:off x="778075" y="285749"/>
            <a:ext cx="3555800" cy="374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b="0" spc="100" dirty="0" smtClean="0">
                <a:solidFill>
                  <a:schemeClr val="bg1"/>
                </a:solidFill>
                <a:latin typeface="Georgia" pitchFamily="18" charset="0"/>
                <a:cs typeface="Arial" charset="0"/>
              </a:rPr>
              <a:t>STRATEGIC PLANNING</a:t>
            </a:r>
            <a:endParaRPr lang="en-US" spc="100" dirty="0">
              <a:solidFill>
                <a:schemeClr val="bg1"/>
              </a:solidFill>
              <a:latin typeface="Georgia" pitchFamily="18" charset="0"/>
              <a:cs typeface="Arial" charset="0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361950" y="4505325"/>
            <a:ext cx="84486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10"/>
          <p:cNvSpPr txBox="1">
            <a:spLocks noChangeArrowheads="1"/>
          </p:cNvSpPr>
          <p:nvPr/>
        </p:nvSpPr>
        <p:spPr bwMode="auto">
          <a:xfrm>
            <a:off x="787880" y="771681"/>
            <a:ext cx="3603145" cy="440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2000" b="0" dirty="0" smtClean="0">
                <a:solidFill>
                  <a:schemeClr val="accent4"/>
                </a:solidFill>
                <a:latin typeface="+mj-lt"/>
                <a:cs typeface="Arial" charset="0"/>
              </a:rPr>
              <a:t>Philosophy of education</a:t>
            </a:r>
            <a:endParaRPr lang="en-US" i="1" dirty="0">
              <a:solidFill>
                <a:schemeClr val="accent4"/>
              </a:solidFill>
              <a:latin typeface="+mj-lt"/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47726" y="1466850"/>
            <a:ext cx="7505699" cy="27336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 Box 29"/>
          <p:cNvSpPr txBox="1">
            <a:spLocks noChangeArrowheads="1"/>
          </p:cNvSpPr>
          <p:nvPr/>
        </p:nvSpPr>
        <p:spPr bwMode="auto">
          <a:xfrm>
            <a:off x="7064375" y="1595439"/>
            <a:ext cx="1117600" cy="12049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9" name="Text Box 29"/>
          <p:cNvSpPr txBox="1">
            <a:spLocks noChangeArrowheads="1"/>
          </p:cNvSpPr>
          <p:nvPr/>
        </p:nvSpPr>
        <p:spPr bwMode="auto">
          <a:xfrm>
            <a:off x="7131050" y="1576389"/>
            <a:ext cx="1155700" cy="109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b="1" dirty="0" smtClean="0">
                <a:latin typeface="+mn-lt"/>
              </a:rPr>
              <a:t>Measures of Success</a:t>
            </a: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>
                <a:latin typeface="+mn-lt"/>
              </a:rPr>
              <a:t>Our </a:t>
            </a:r>
            <a:r>
              <a:rPr lang="en-US" sz="1000" i="1" dirty="0" smtClean="0">
                <a:latin typeface="+mn-lt"/>
              </a:rPr>
              <a:t>quantitative </a:t>
            </a:r>
            <a:r>
              <a:rPr lang="en-US" sz="1000" i="1" dirty="0">
                <a:latin typeface="+mn-lt"/>
              </a:rPr>
              <a:t>indicators of success</a:t>
            </a:r>
            <a:endParaRPr lang="en-US" sz="1000" dirty="0">
              <a:latin typeface="+mn-lt"/>
            </a:endParaRP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7035800" y="2914650"/>
            <a:ext cx="1155700" cy="113347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11" name="Text Box 29"/>
          <p:cNvSpPr txBox="1">
            <a:spLocks noChangeArrowheads="1"/>
          </p:cNvSpPr>
          <p:nvPr/>
        </p:nvSpPr>
        <p:spPr bwMode="auto">
          <a:xfrm>
            <a:off x="7102475" y="2843213"/>
            <a:ext cx="1155700" cy="115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b="1" dirty="0">
                <a:latin typeface="+mn-lt"/>
              </a:rPr>
              <a:t>Stakeholder Perceptions</a:t>
            </a: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>
                <a:latin typeface="+mn-lt"/>
              </a:rPr>
              <a:t>Our qualitative indicators of success</a:t>
            </a:r>
            <a:endParaRPr lang="en-US" sz="1000" dirty="0">
              <a:latin typeface="+mn-lt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171826" y="2371725"/>
            <a:ext cx="3257550" cy="1190625"/>
            <a:chOff x="2273300" y="2368550"/>
            <a:chExt cx="5100638" cy="1316038"/>
          </a:xfrm>
        </p:grpSpPr>
        <p:sp>
          <p:nvSpPr>
            <p:cNvPr id="13" name="Oval 24"/>
            <p:cNvSpPr>
              <a:spLocks noChangeArrowheads="1"/>
            </p:cNvSpPr>
            <p:nvPr/>
          </p:nvSpPr>
          <p:spPr bwMode="auto">
            <a:xfrm>
              <a:off x="2670969" y="2436813"/>
              <a:ext cx="4305300" cy="1171575"/>
            </a:xfrm>
            <a:prstGeom prst="ellipse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lnSpc>
                  <a:spcPct val="95000"/>
                </a:lnSpc>
                <a:spcBef>
                  <a:spcPct val="65000"/>
                </a:spcBef>
                <a:buSzPct val="80000"/>
              </a:pPr>
              <a:endParaRPr lang="en-US" sz="1000" dirty="0"/>
            </a:p>
          </p:txBody>
        </p:sp>
        <p:sp>
          <p:nvSpPr>
            <p:cNvPr id="14" name="Oval 30"/>
            <p:cNvSpPr>
              <a:spLocks noChangeArrowheads="1"/>
            </p:cNvSpPr>
            <p:nvPr/>
          </p:nvSpPr>
          <p:spPr bwMode="auto">
            <a:xfrm>
              <a:off x="2273300" y="2368550"/>
              <a:ext cx="5100638" cy="1316038"/>
            </a:xfrm>
            <a:prstGeom prst="ellipse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lnSpc>
                  <a:spcPct val="95000"/>
                </a:lnSpc>
                <a:spcBef>
                  <a:spcPct val="65000"/>
                </a:spcBef>
                <a:buSzPct val="80000"/>
              </a:pPr>
              <a:endParaRPr lang="en-US" sz="1000" dirty="0"/>
            </a:p>
          </p:txBody>
        </p:sp>
        <p:sp>
          <p:nvSpPr>
            <p:cNvPr id="15" name="Oval 31"/>
            <p:cNvSpPr>
              <a:spLocks noChangeArrowheads="1"/>
            </p:cNvSpPr>
            <p:nvPr/>
          </p:nvSpPr>
          <p:spPr bwMode="auto">
            <a:xfrm>
              <a:off x="2956719" y="2513013"/>
              <a:ext cx="3733800" cy="1025525"/>
            </a:xfrm>
            <a:prstGeom prst="ellipse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lnSpc>
                  <a:spcPct val="95000"/>
                </a:lnSpc>
                <a:spcBef>
                  <a:spcPct val="65000"/>
                </a:spcBef>
                <a:buSzPct val="80000"/>
              </a:pPr>
              <a:endParaRPr lang="en-US" sz="1000" dirty="0"/>
            </a:p>
          </p:txBody>
        </p:sp>
      </p:grpSp>
      <p:sp>
        <p:nvSpPr>
          <p:cNvPr id="16" name="Text Box 32"/>
          <p:cNvSpPr txBox="1">
            <a:spLocks noChangeArrowheads="1"/>
          </p:cNvSpPr>
          <p:nvPr/>
        </p:nvSpPr>
        <p:spPr bwMode="auto">
          <a:xfrm>
            <a:off x="6183313" y="2425701"/>
            <a:ext cx="960437" cy="98424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solidFill>
                <a:schemeClr val="bg1"/>
              </a:solidFill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7" name="Text Box 33"/>
          <p:cNvSpPr txBox="1">
            <a:spLocks noChangeArrowheads="1"/>
          </p:cNvSpPr>
          <p:nvPr/>
        </p:nvSpPr>
        <p:spPr bwMode="auto">
          <a:xfrm>
            <a:off x="3709194" y="2701925"/>
            <a:ext cx="2314575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b="1" dirty="0">
                <a:latin typeface="+mn-lt"/>
              </a:rPr>
              <a:t>Critical Realities 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i="1" dirty="0">
                <a:latin typeface="+mn-lt"/>
              </a:rPr>
              <a:t>Issues affecting our work</a:t>
            </a:r>
            <a:endParaRPr lang="en-US" sz="1000" dirty="0">
              <a:latin typeface="+mn-lt"/>
            </a:endParaRPr>
          </a:p>
        </p:txBody>
      </p:sp>
      <p:sp>
        <p:nvSpPr>
          <p:cNvPr id="18" name="AutoShape 38"/>
          <p:cNvSpPr>
            <a:spLocks noChangeArrowheads="1"/>
          </p:cNvSpPr>
          <p:nvPr/>
        </p:nvSpPr>
        <p:spPr bwMode="auto">
          <a:xfrm>
            <a:off x="2705100" y="2305050"/>
            <a:ext cx="1247776" cy="1209675"/>
          </a:xfrm>
          <a:prstGeom prst="diamond">
            <a:avLst/>
          </a:prstGeom>
          <a:solidFill>
            <a:schemeClr val="bg1"/>
          </a:solidFill>
          <a:ln w="19050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000" dirty="0"/>
          </a:p>
        </p:txBody>
      </p:sp>
      <p:sp>
        <p:nvSpPr>
          <p:cNvPr id="20" name="Text Box 61"/>
          <p:cNvSpPr txBox="1">
            <a:spLocks noChangeArrowheads="1"/>
          </p:cNvSpPr>
          <p:nvPr/>
        </p:nvSpPr>
        <p:spPr bwMode="auto">
          <a:xfrm>
            <a:off x="3721894" y="1916113"/>
            <a:ext cx="228917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b="1" dirty="0">
                <a:latin typeface="+mn-lt"/>
              </a:rPr>
              <a:t>Strategies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i="1" dirty="0">
                <a:latin typeface="+mn-lt"/>
              </a:rPr>
              <a:t>Shared agenda for success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dirty="0">
                <a:latin typeface="+mn-lt"/>
              </a:rPr>
              <a:t>  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dirty="0">
                <a:latin typeface="+mn-lt"/>
              </a:rPr>
              <a:t>  </a:t>
            </a:r>
          </a:p>
        </p:txBody>
      </p:sp>
      <p:sp>
        <p:nvSpPr>
          <p:cNvPr id="21" name="Text Box 62"/>
          <p:cNvSpPr txBox="1">
            <a:spLocks noChangeArrowheads="1"/>
          </p:cNvSpPr>
          <p:nvPr/>
        </p:nvSpPr>
        <p:spPr bwMode="auto">
          <a:xfrm>
            <a:off x="2570163" y="1714500"/>
            <a:ext cx="1039812" cy="238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>
                <a:latin typeface="+mn-lt"/>
              </a:rPr>
              <a:t>Direction</a:t>
            </a:r>
          </a:p>
        </p:txBody>
      </p:sp>
      <p:sp>
        <p:nvSpPr>
          <p:cNvPr id="22" name="Text Box 63"/>
          <p:cNvSpPr txBox="1">
            <a:spLocks noChangeArrowheads="1"/>
          </p:cNvSpPr>
          <p:nvPr/>
        </p:nvSpPr>
        <p:spPr bwMode="auto">
          <a:xfrm>
            <a:off x="5662613" y="1714500"/>
            <a:ext cx="995362" cy="238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>
                <a:latin typeface="+mn-lt"/>
              </a:rPr>
              <a:t>Trends</a:t>
            </a:r>
          </a:p>
        </p:txBody>
      </p:sp>
      <p:sp>
        <p:nvSpPr>
          <p:cNvPr id="25" name="Text Box 29"/>
          <p:cNvSpPr txBox="1">
            <a:spLocks noChangeArrowheads="1"/>
          </p:cNvSpPr>
          <p:nvPr/>
        </p:nvSpPr>
        <p:spPr bwMode="auto">
          <a:xfrm>
            <a:off x="987425" y="1595438"/>
            <a:ext cx="1098550" cy="11572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26" name="Text Box 29"/>
          <p:cNvSpPr txBox="1">
            <a:spLocks noChangeArrowheads="1"/>
          </p:cNvSpPr>
          <p:nvPr/>
        </p:nvSpPr>
        <p:spPr bwMode="auto">
          <a:xfrm>
            <a:off x="1003300" y="1576388"/>
            <a:ext cx="1155700" cy="87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b="1" dirty="0" smtClean="0">
                <a:latin typeface="+mn-lt"/>
              </a:rPr>
              <a:t>Responsibilities</a:t>
            </a: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 smtClean="0">
                <a:latin typeface="+mn-lt"/>
              </a:rPr>
              <a:t>What we do</a:t>
            </a:r>
            <a:endParaRPr lang="en-US" sz="1000" dirty="0">
              <a:latin typeface="+mn-lt"/>
            </a:endParaRPr>
          </a:p>
        </p:txBody>
      </p:sp>
      <p:sp>
        <p:nvSpPr>
          <p:cNvPr id="27" name="Text Box 29"/>
          <p:cNvSpPr txBox="1">
            <a:spLocks noChangeArrowheads="1"/>
          </p:cNvSpPr>
          <p:nvPr/>
        </p:nvSpPr>
        <p:spPr bwMode="auto">
          <a:xfrm>
            <a:off x="987425" y="2881313"/>
            <a:ext cx="1098550" cy="1157287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28" name="Text Box 29"/>
          <p:cNvSpPr txBox="1">
            <a:spLocks noChangeArrowheads="1"/>
          </p:cNvSpPr>
          <p:nvPr/>
        </p:nvSpPr>
        <p:spPr bwMode="auto">
          <a:xfrm>
            <a:off x="977900" y="2862264"/>
            <a:ext cx="1155700" cy="105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solidFill>
                <a:schemeClr val="bg1"/>
              </a:solidFill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b="1" dirty="0" smtClean="0">
                <a:solidFill>
                  <a:schemeClr val="bg1"/>
                </a:solidFill>
                <a:latin typeface="+mn-lt"/>
              </a:rPr>
              <a:t>Philosophy of Education</a:t>
            </a:r>
            <a:endParaRPr lang="en-US" sz="1000" b="1" dirty="0">
              <a:solidFill>
                <a:schemeClr val="bg1"/>
              </a:solidFill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b="1" dirty="0">
              <a:solidFill>
                <a:schemeClr val="bg1"/>
              </a:solidFill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 smtClean="0">
                <a:solidFill>
                  <a:schemeClr val="bg1"/>
                </a:solidFill>
                <a:latin typeface="+mn-lt"/>
              </a:rPr>
              <a:t>What’s</a:t>
            </a:r>
            <a:br>
              <a:rPr lang="en-US" sz="1000" i="1" dirty="0" smtClean="0">
                <a:solidFill>
                  <a:schemeClr val="bg1"/>
                </a:solidFill>
                <a:latin typeface="+mn-lt"/>
              </a:rPr>
            </a:br>
            <a:r>
              <a:rPr lang="en-US" sz="1000" i="1" dirty="0" smtClean="0">
                <a:solidFill>
                  <a:schemeClr val="bg1"/>
                </a:solidFill>
                <a:latin typeface="+mn-lt"/>
              </a:rPr>
              <a:t>important</a:t>
            </a:r>
            <a:br>
              <a:rPr lang="en-US" sz="1000" i="1" dirty="0" smtClean="0">
                <a:solidFill>
                  <a:schemeClr val="bg1"/>
                </a:solidFill>
                <a:latin typeface="+mn-lt"/>
              </a:rPr>
            </a:br>
            <a:r>
              <a:rPr lang="en-US" sz="1000" i="1" dirty="0" smtClean="0">
                <a:solidFill>
                  <a:schemeClr val="bg1"/>
                </a:solidFill>
                <a:latin typeface="+mn-lt"/>
              </a:rPr>
              <a:t>to us</a:t>
            </a:r>
            <a:endParaRPr lang="en-US" sz="1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9" name="Text Box 32"/>
          <p:cNvSpPr txBox="1">
            <a:spLocks noChangeArrowheads="1"/>
          </p:cNvSpPr>
          <p:nvPr/>
        </p:nvSpPr>
        <p:spPr bwMode="auto">
          <a:xfrm>
            <a:off x="1982788" y="2378076"/>
            <a:ext cx="960437" cy="984249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</a:ln>
          <a:effectLst/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solidFill>
                <a:schemeClr val="bg1"/>
              </a:solidFill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0" name="Text Box 29"/>
          <p:cNvSpPr txBox="1">
            <a:spLocks noChangeArrowheads="1"/>
          </p:cNvSpPr>
          <p:nvPr/>
        </p:nvSpPr>
        <p:spPr bwMode="auto">
          <a:xfrm>
            <a:off x="1978025" y="2490789"/>
            <a:ext cx="1031875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ts val="600"/>
              </a:spcAft>
              <a:buSzPct val="80000"/>
            </a:pPr>
            <a:r>
              <a:rPr lang="en-US" sz="1000" b="1" dirty="0" smtClean="0">
                <a:latin typeface="+mn-lt"/>
              </a:rPr>
              <a:t>Mission</a:t>
            </a: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 smtClean="0">
                <a:latin typeface="+mn-lt"/>
              </a:rPr>
              <a:t>Why we exist</a:t>
            </a:r>
            <a:endParaRPr lang="en-US" sz="1000" dirty="0">
              <a:latin typeface="+mn-lt"/>
            </a:endParaRPr>
          </a:p>
        </p:txBody>
      </p:sp>
      <p:sp>
        <p:nvSpPr>
          <p:cNvPr id="31" name="Text Box 29"/>
          <p:cNvSpPr txBox="1">
            <a:spLocks noChangeArrowheads="1"/>
          </p:cNvSpPr>
          <p:nvPr/>
        </p:nvSpPr>
        <p:spPr bwMode="auto">
          <a:xfrm>
            <a:off x="6188075" y="2509839"/>
            <a:ext cx="1031875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ts val="600"/>
              </a:spcAft>
              <a:buSzPct val="80000"/>
            </a:pPr>
            <a:r>
              <a:rPr lang="en-US" sz="1000" b="1" dirty="0" smtClean="0">
                <a:latin typeface="+mn-lt"/>
              </a:rPr>
              <a:t>Vision</a:t>
            </a: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 smtClean="0">
                <a:latin typeface="+mn-lt"/>
              </a:rPr>
              <a:t>What we aspire to achieve</a:t>
            </a:r>
            <a:endParaRPr lang="en-US" sz="1000" dirty="0">
              <a:latin typeface="+mn-lt"/>
            </a:endParaRPr>
          </a:p>
        </p:txBody>
      </p:sp>
      <p:sp>
        <p:nvSpPr>
          <p:cNvPr id="32" name="Text Box 39"/>
          <p:cNvSpPr txBox="1">
            <a:spLocks noChangeArrowheads="1"/>
          </p:cNvSpPr>
          <p:nvPr/>
        </p:nvSpPr>
        <p:spPr bwMode="auto">
          <a:xfrm>
            <a:off x="2982913" y="2541588"/>
            <a:ext cx="874712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spcAft>
                <a:spcPts val="400"/>
              </a:spcAft>
              <a:buSzPct val="80000"/>
            </a:pPr>
            <a:r>
              <a:rPr lang="en-US" sz="1000" b="1" dirty="0">
                <a:latin typeface="+mn-lt"/>
              </a:rPr>
              <a:t>Situation Analysis</a:t>
            </a: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>
                <a:latin typeface="+mn-lt"/>
              </a:rPr>
              <a:t>Where </a:t>
            </a:r>
            <a:r>
              <a:rPr lang="en-US" sz="1000" i="1" dirty="0" smtClean="0">
                <a:latin typeface="+mn-lt"/>
              </a:rPr>
              <a:t>we</a:t>
            </a:r>
            <a:br>
              <a:rPr lang="en-US" sz="1000" i="1" dirty="0" smtClean="0">
                <a:latin typeface="+mn-lt"/>
              </a:rPr>
            </a:br>
            <a:r>
              <a:rPr lang="en-US" sz="1000" i="1" dirty="0" smtClean="0">
                <a:latin typeface="+mn-lt"/>
              </a:rPr>
              <a:t>are </a:t>
            </a:r>
            <a:r>
              <a:rPr lang="en-US" sz="1000" i="1" dirty="0">
                <a:latin typeface="+mn-lt"/>
              </a:rPr>
              <a:t>today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33" name="Text Box 64"/>
          <p:cNvSpPr txBox="1">
            <a:spLocks noChangeArrowheads="1"/>
          </p:cNvSpPr>
          <p:nvPr/>
        </p:nvSpPr>
        <p:spPr bwMode="auto">
          <a:xfrm>
            <a:off x="3779044" y="3681067"/>
            <a:ext cx="1550987" cy="38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 smtClean="0">
                <a:latin typeface="+mn-lt"/>
              </a:rPr>
              <a:t>Competitive </a:t>
            </a:r>
            <a:r>
              <a:rPr lang="en-US" sz="1000" b="1" dirty="0">
                <a:latin typeface="+mn-lt"/>
              </a:rPr>
              <a:t>Landscape</a:t>
            </a:r>
          </a:p>
        </p:txBody>
      </p:sp>
      <p:sp>
        <p:nvSpPr>
          <p:cNvPr id="34" name="Text Box 65"/>
          <p:cNvSpPr txBox="1">
            <a:spLocks noChangeArrowheads="1"/>
          </p:cNvSpPr>
          <p:nvPr/>
        </p:nvSpPr>
        <p:spPr bwMode="auto">
          <a:xfrm>
            <a:off x="5260181" y="3679680"/>
            <a:ext cx="1500187" cy="38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 smtClean="0">
                <a:latin typeface="+mn-lt"/>
              </a:rPr>
              <a:t>Catholic Educational </a:t>
            </a:r>
            <a:r>
              <a:rPr lang="en-US" sz="1000" b="1" dirty="0">
                <a:latin typeface="+mn-lt"/>
              </a:rPr>
              <a:t>Practices</a:t>
            </a:r>
          </a:p>
        </p:txBody>
      </p:sp>
      <p:sp>
        <p:nvSpPr>
          <p:cNvPr id="35" name="Text Box 64"/>
          <p:cNvSpPr txBox="1">
            <a:spLocks noChangeArrowheads="1"/>
          </p:cNvSpPr>
          <p:nvPr/>
        </p:nvSpPr>
        <p:spPr bwMode="auto">
          <a:xfrm>
            <a:off x="2409825" y="3679679"/>
            <a:ext cx="1049337" cy="38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 smtClean="0">
                <a:latin typeface="+mn-lt"/>
              </a:rPr>
              <a:t>Graduate Profile</a:t>
            </a:r>
            <a:endParaRPr lang="en-US" sz="1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99272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361950" y="685800"/>
            <a:ext cx="8448675" cy="3762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361950" y="323850"/>
            <a:ext cx="8447089" cy="28574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none" anchor="ctr"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400" b="0" dirty="0"/>
          </a:p>
        </p:txBody>
      </p:sp>
      <p:sp>
        <p:nvSpPr>
          <p:cNvPr id="53" name="Rectangle 10"/>
          <p:cNvSpPr txBox="1">
            <a:spLocks noChangeArrowheads="1"/>
          </p:cNvSpPr>
          <p:nvPr/>
        </p:nvSpPr>
        <p:spPr bwMode="auto">
          <a:xfrm>
            <a:off x="759025" y="285749"/>
            <a:ext cx="3555800" cy="374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b="0" spc="100" dirty="0" smtClean="0">
                <a:solidFill>
                  <a:schemeClr val="bg1"/>
                </a:solidFill>
                <a:latin typeface="Georgia" pitchFamily="18" charset="0"/>
                <a:cs typeface="Arial" charset="0"/>
              </a:rPr>
              <a:t>WHAT IS IMPORTANT TO US</a:t>
            </a:r>
            <a:endParaRPr lang="en-US" spc="100" dirty="0">
              <a:solidFill>
                <a:schemeClr val="bg1"/>
              </a:solidFill>
              <a:latin typeface="Georgia" pitchFamily="18" charset="0"/>
              <a:cs typeface="Arial" charset="0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361950" y="4505325"/>
            <a:ext cx="84486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74688" y="1423988"/>
            <a:ext cx="6215062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2C6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Catholic faith and identity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Excellence in teaching and learning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Dignity of each individual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Positive attitude and outlook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Proactive and positive discipline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Personal responsibility and accountability</a:t>
            </a:r>
          </a:p>
        </p:txBody>
      </p:sp>
      <p:sp>
        <p:nvSpPr>
          <p:cNvPr id="8" name="Rectangle 10"/>
          <p:cNvSpPr txBox="1">
            <a:spLocks noChangeArrowheads="1"/>
          </p:cNvSpPr>
          <p:nvPr/>
        </p:nvSpPr>
        <p:spPr bwMode="auto">
          <a:xfrm>
            <a:off x="787880" y="771681"/>
            <a:ext cx="3603145" cy="440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2000" b="0" dirty="0" smtClean="0">
                <a:solidFill>
                  <a:schemeClr val="accent4"/>
                </a:solidFill>
                <a:latin typeface="+mj-lt"/>
                <a:cs typeface="Arial" charset="0"/>
              </a:rPr>
              <a:t>Philosophy of education</a:t>
            </a:r>
            <a:endParaRPr lang="en-US" i="1" dirty="0">
              <a:solidFill>
                <a:schemeClr val="accent4"/>
              </a:solidFill>
              <a:latin typeface="+mj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795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>
            <a:off x="361950" y="4505325"/>
            <a:ext cx="844867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47664" y="328613"/>
            <a:ext cx="8461375" cy="408463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wrap="none" anchor="ctr"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400" b="0" dirty="0"/>
          </a:p>
        </p:txBody>
      </p:sp>
      <p:grpSp>
        <p:nvGrpSpPr>
          <p:cNvPr id="8" name="Group 33"/>
          <p:cNvGrpSpPr>
            <a:grpSpLocks/>
          </p:cNvGrpSpPr>
          <p:nvPr/>
        </p:nvGrpSpPr>
        <p:grpSpPr bwMode="auto">
          <a:xfrm>
            <a:off x="7973770" y="2644775"/>
            <a:ext cx="323898" cy="1758949"/>
            <a:chOff x="4638" y="368"/>
            <a:chExt cx="432" cy="3128"/>
          </a:xfrm>
          <a:solidFill>
            <a:srgbClr val="9D7159"/>
          </a:solidFill>
        </p:grpSpPr>
        <p:sp>
          <p:nvSpPr>
            <p:cNvPr id="10" name="Oval 15"/>
            <p:cNvSpPr>
              <a:spLocks noChangeArrowheads="1"/>
            </p:cNvSpPr>
            <p:nvPr/>
          </p:nvSpPr>
          <p:spPr bwMode="auto">
            <a:xfrm>
              <a:off x="4638" y="368"/>
              <a:ext cx="432" cy="576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4638" y="1218"/>
              <a:ext cx="432" cy="576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4638" y="2069"/>
              <a:ext cx="432" cy="576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auto">
            <a:xfrm>
              <a:off x="4638" y="2920"/>
              <a:ext cx="432" cy="576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15" name="Rectangle 10"/>
          <p:cNvSpPr txBox="1">
            <a:spLocks noChangeArrowheads="1"/>
          </p:cNvSpPr>
          <p:nvPr/>
        </p:nvSpPr>
        <p:spPr bwMode="auto">
          <a:xfrm>
            <a:off x="730729" y="1740742"/>
            <a:ext cx="6946422" cy="843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4000" b="0" dirty="0" smtClean="0">
                <a:solidFill>
                  <a:schemeClr val="bg1"/>
                </a:solidFill>
                <a:cs typeface="Arial" charset="0"/>
              </a:rPr>
              <a:t>Vision, measures, perceptions, critical realities</a:t>
            </a:r>
            <a:endParaRPr lang="en-US" sz="4000" b="0" dirty="0">
              <a:solidFill>
                <a:schemeClr val="bg1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650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361950" y="685800"/>
            <a:ext cx="8448675" cy="3762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361950" y="323850"/>
            <a:ext cx="8447089" cy="28574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wrap="none" anchor="ctr"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400" b="0" dirty="0"/>
          </a:p>
        </p:txBody>
      </p:sp>
      <p:sp>
        <p:nvSpPr>
          <p:cNvPr id="53" name="Rectangle 10"/>
          <p:cNvSpPr txBox="1">
            <a:spLocks noChangeArrowheads="1"/>
          </p:cNvSpPr>
          <p:nvPr/>
        </p:nvSpPr>
        <p:spPr bwMode="auto">
          <a:xfrm>
            <a:off x="778075" y="285749"/>
            <a:ext cx="3555800" cy="374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b="0" spc="100" dirty="0" smtClean="0">
                <a:solidFill>
                  <a:schemeClr val="bg1"/>
                </a:solidFill>
                <a:latin typeface="Georgia" pitchFamily="18" charset="0"/>
                <a:cs typeface="Arial" charset="0"/>
              </a:rPr>
              <a:t>STRATEGIC PLANNING</a:t>
            </a:r>
            <a:endParaRPr lang="en-US" spc="100" dirty="0">
              <a:solidFill>
                <a:schemeClr val="bg1"/>
              </a:solidFill>
              <a:latin typeface="Georgia" pitchFamily="18" charset="0"/>
              <a:cs typeface="Arial" charset="0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361950" y="4505325"/>
            <a:ext cx="84486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10"/>
          <p:cNvSpPr txBox="1">
            <a:spLocks noChangeArrowheads="1"/>
          </p:cNvSpPr>
          <p:nvPr/>
        </p:nvSpPr>
        <p:spPr bwMode="auto">
          <a:xfrm>
            <a:off x="787880" y="771681"/>
            <a:ext cx="3603145" cy="440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2000" b="0" dirty="0" smtClean="0">
                <a:solidFill>
                  <a:schemeClr val="accent4"/>
                </a:solidFill>
                <a:latin typeface="+mj-lt"/>
                <a:cs typeface="Arial" charset="0"/>
              </a:rPr>
              <a:t>Vision</a:t>
            </a:r>
            <a:endParaRPr lang="en-US" i="1" dirty="0">
              <a:solidFill>
                <a:schemeClr val="accent4"/>
              </a:solidFill>
              <a:latin typeface="+mj-lt"/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47726" y="1466850"/>
            <a:ext cx="7505699" cy="27336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 Box 29"/>
          <p:cNvSpPr txBox="1">
            <a:spLocks noChangeArrowheads="1"/>
          </p:cNvSpPr>
          <p:nvPr/>
        </p:nvSpPr>
        <p:spPr bwMode="auto">
          <a:xfrm>
            <a:off x="7064375" y="1595439"/>
            <a:ext cx="1117600" cy="12049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9" name="Text Box 29"/>
          <p:cNvSpPr txBox="1">
            <a:spLocks noChangeArrowheads="1"/>
          </p:cNvSpPr>
          <p:nvPr/>
        </p:nvSpPr>
        <p:spPr bwMode="auto">
          <a:xfrm>
            <a:off x="7131050" y="1576389"/>
            <a:ext cx="1155700" cy="109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b="1" dirty="0" smtClean="0">
                <a:latin typeface="+mn-lt"/>
              </a:rPr>
              <a:t>Measures of Success</a:t>
            </a: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>
                <a:latin typeface="+mn-lt"/>
              </a:rPr>
              <a:t>Our </a:t>
            </a:r>
            <a:r>
              <a:rPr lang="en-US" sz="1000" i="1" dirty="0" smtClean="0">
                <a:latin typeface="+mn-lt"/>
              </a:rPr>
              <a:t>quantitative </a:t>
            </a:r>
            <a:r>
              <a:rPr lang="en-US" sz="1000" i="1" dirty="0">
                <a:latin typeface="+mn-lt"/>
              </a:rPr>
              <a:t>indicators of success</a:t>
            </a:r>
            <a:endParaRPr lang="en-US" sz="1000" dirty="0">
              <a:latin typeface="+mn-lt"/>
            </a:endParaRP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7035800" y="2914650"/>
            <a:ext cx="1155700" cy="113347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11" name="Text Box 29"/>
          <p:cNvSpPr txBox="1">
            <a:spLocks noChangeArrowheads="1"/>
          </p:cNvSpPr>
          <p:nvPr/>
        </p:nvSpPr>
        <p:spPr bwMode="auto">
          <a:xfrm>
            <a:off x="7102475" y="2843213"/>
            <a:ext cx="1155700" cy="115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b="1" dirty="0">
                <a:latin typeface="+mn-lt"/>
              </a:rPr>
              <a:t>Stakeholder Perceptions</a:t>
            </a: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>
                <a:latin typeface="+mn-lt"/>
              </a:rPr>
              <a:t>Our qualitative indicators of success</a:t>
            </a:r>
            <a:endParaRPr lang="en-US" sz="1000" dirty="0">
              <a:latin typeface="+mn-lt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171826" y="2371725"/>
            <a:ext cx="3257550" cy="1190625"/>
            <a:chOff x="2273300" y="2368550"/>
            <a:chExt cx="5100638" cy="1316038"/>
          </a:xfrm>
        </p:grpSpPr>
        <p:sp>
          <p:nvSpPr>
            <p:cNvPr id="13" name="Oval 24"/>
            <p:cNvSpPr>
              <a:spLocks noChangeArrowheads="1"/>
            </p:cNvSpPr>
            <p:nvPr/>
          </p:nvSpPr>
          <p:spPr bwMode="auto">
            <a:xfrm>
              <a:off x="2670969" y="2436813"/>
              <a:ext cx="4305300" cy="1171575"/>
            </a:xfrm>
            <a:prstGeom prst="ellipse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lnSpc>
                  <a:spcPct val="95000"/>
                </a:lnSpc>
                <a:spcBef>
                  <a:spcPct val="65000"/>
                </a:spcBef>
                <a:buSzPct val="80000"/>
              </a:pPr>
              <a:endParaRPr lang="en-US" sz="1000" dirty="0"/>
            </a:p>
          </p:txBody>
        </p:sp>
        <p:sp>
          <p:nvSpPr>
            <p:cNvPr id="14" name="Oval 30"/>
            <p:cNvSpPr>
              <a:spLocks noChangeArrowheads="1"/>
            </p:cNvSpPr>
            <p:nvPr/>
          </p:nvSpPr>
          <p:spPr bwMode="auto">
            <a:xfrm>
              <a:off x="2273300" y="2368550"/>
              <a:ext cx="5100638" cy="1316038"/>
            </a:xfrm>
            <a:prstGeom prst="ellipse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lnSpc>
                  <a:spcPct val="95000"/>
                </a:lnSpc>
                <a:spcBef>
                  <a:spcPct val="65000"/>
                </a:spcBef>
                <a:buSzPct val="80000"/>
              </a:pPr>
              <a:endParaRPr lang="en-US" sz="1000" dirty="0"/>
            </a:p>
          </p:txBody>
        </p:sp>
        <p:sp>
          <p:nvSpPr>
            <p:cNvPr id="15" name="Oval 31"/>
            <p:cNvSpPr>
              <a:spLocks noChangeArrowheads="1"/>
            </p:cNvSpPr>
            <p:nvPr/>
          </p:nvSpPr>
          <p:spPr bwMode="auto">
            <a:xfrm>
              <a:off x="2956719" y="2513013"/>
              <a:ext cx="3733800" cy="1025525"/>
            </a:xfrm>
            <a:prstGeom prst="ellipse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lnSpc>
                  <a:spcPct val="95000"/>
                </a:lnSpc>
                <a:spcBef>
                  <a:spcPct val="65000"/>
                </a:spcBef>
                <a:buSzPct val="80000"/>
              </a:pPr>
              <a:endParaRPr lang="en-US" sz="1000" dirty="0"/>
            </a:p>
          </p:txBody>
        </p:sp>
      </p:grpSp>
      <p:sp>
        <p:nvSpPr>
          <p:cNvPr id="16" name="Text Box 32"/>
          <p:cNvSpPr txBox="1">
            <a:spLocks noChangeArrowheads="1"/>
          </p:cNvSpPr>
          <p:nvPr/>
        </p:nvSpPr>
        <p:spPr bwMode="auto">
          <a:xfrm>
            <a:off x="6183313" y="2425701"/>
            <a:ext cx="960437" cy="984249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solidFill>
                <a:schemeClr val="bg1"/>
              </a:solidFill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7" name="Text Box 33"/>
          <p:cNvSpPr txBox="1">
            <a:spLocks noChangeArrowheads="1"/>
          </p:cNvSpPr>
          <p:nvPr/>
        </p:nvSpPr>
        <p:spPr bwMode="auto">
          <a:xfrm>
            <a:off x="3709194" y="2701925"/>
            <a:ext cx="2314575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b="1" dirty="0">
                <a:latin typeface="+mn-lt"/>
              </a:rPr>
              <a:t>Critical Realities 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i="1" dirty="0">
                <a:latin typeface="+mn-lt"/>
              </a:rPr>
              <a:t>Issues affecting our work</a:t>
            </a:r>
            <a:endParaRPr lang="en-US" sz="1000" dirty="0">
              <a:latin typeface="+mn-lt"/>
            </a:endParaRPr>
          </a:p>
        </p:txBody>
      </p:sp>
      <p:sp>
        <p:nvSpPr>
          <p:cNvPr id="18" name="AutoShape 38"/>
          <p:cNvSpPr>
            <a:spLocks noChangeArrowheads="1"/>
          </p:cNvSpPr>
          <p:nvPr/>
        </p:nvSpPr>
        <p:spPr bwMode="auto">
          <a:xfrm>
            <a:off x="2705100" y="2305050"/>
            <a:ext cx="1247776" cy="1209675"/>
          </a:xfrm>
          <a:prstGeom prst="diamond">
            <a:avLst/>
          </a:prstGeom>
          <a:solidFill>
            <a:schemeClr val="bg1"/>
          </a:solidFill>
          <a:ln w="19050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000" dirty="0"/>
          </a:p>
        </p:txBody>
      </p:sp>
      <p:sp>
        <p:nvSpPr>
          <p:cNvPr id="20" name="Text Box 61"/>
          <p:cNvSpPr txBox="1">
            <a:spLocks noChangeArrowheads="1"/>
          </p:cNvSpPr>
          <p:nvPr/>
        </p:nvSpPr>
        <p:spPr bwMode="auto">
          <a:xfrm>
            <a:off x="3721894" y="1916113"/>
            <a:ext cx="228917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b="1" dirty="0">
                <a:latin typeface="+mn-lt"/>
              </a:rPr>
              <a:t>Strategies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i="1" dirty="0">
                <a:latin typeface="+mn-lt"/>
              </a:rPr>
              <a:t>Shared agenda for success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dirty="0">
                <a:latin typeface="+mn-lt"/>
              </a:rPr>
              <a:t>  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dirty="0">
                <a:latin typeface="+mn-lt"/>
              </a:rPr>
              <a:t>  </a:t>
            </a:r>
          </a:p>
        </p:txBody>
      </p:sp>
      <p:sp>
        <p:nvSpPr>
          <p:cNvPr id="21" name="Text Box 62"/>
          <p:cNvSpPr txBox="1">
            <a:spLocks noChangeArrowheads="1"/>
          </p:cNvSpPr>
          <p:nvPr/>
        </p:nvSpPr>
        <p:spPr bwMode="auto">
          <a:xfrm>
            <a:off x="2570163" y="1714500"/>
            <a:ext cx="1039812" cy="238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>
                <a:latin typeface="+mn-lt"/>
              </a:rPr>
              <a:t>Direction</a:t>
            </a:r>
          </a:p>
        </p:txBody>
      </p:sp>
      <p:sp>
        <p:nvSpPr>
          <p:cNvPr id="22" name="Text Box 63"/>
          <p:cNvSpPr txBox="1">
            <a:spLocks noChangeArrowheads="1"/>
          </p:cNvSpPr>
          <p:nvPr/>
        </p:nvSpPr>
        <p:spPr bwMode="auto">
          <a:xfrm>
            <a:off x="5662613" y="1714500"/>
            <a:ext cx="995362" cy="238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>
                <a:latin typeface="+mn-lt"/>
              </a:rPr>
              <a:t>Trends</a:t>
            </a:r>
          </a:p>
        </p:txBody>
      </p:sp>
      <p:sp>
        <p:nvSpPr>
          <p:cNvPr id="25" name="Text Box 29"/>
          <p:cNvSpPr txBox="1">
            <a:spLocks noChangeArrowheads="1"/>
          </p:cNvSpPr>
          <p:nvPr/>
        </p:nvSpPr>
        <p:spPr bwMode="auto">
          <a:xfrm>
            <a:off x="987425" y="1595438"/>
            <a:ext cx="1098550" cy="11572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26" name="Text Box 29"/>
          <p:cNvSpPr txBox="1">
            <a:spLocks noChangeArrowheads="1"/>
          </p:cNvSpPr>
          <p:nvPr/>
        </p:nvSpPr>
        <p:spPr bwMode="auto">
          <a:xfrm>
            <a:off x="984250" y="1576388"/>
            <a:ext cx="1155700" cy="87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b="1" dirty="0" smtClean="0">
                <a:latin typeface="+mn-lt"/>
              </a:rPr>
              <a:t>Responsibilities</a:t>
            </a: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 smtClean="0">
                <a:latin typeface="+mn-lt"/>
              </a:rPr>
              <a:t>What we do</a:t>
            </a:r>
            <a:endParaRPr lang="en-US" sz="1000" dirty="0">
              <a:latin typeface="+mn-lt"/>
            </a:endParaRPr>
          </a:p>
        </p:txBody>
      </p:sp>
      <p:sp>
        <p:nvSpPr>
          <p:cNvPr id="27" name="Text Box 29"/>
          <p:cNvSpPr txBox="1">
            <a:spLocks noChangeArrowheads="1"/>
          </p:cNvSpPr>
          <p:nvPr/>
        </p:nvSpPr>
        <p:spPr bwMode="auto">
          <a:xfrm>
            <a:off x="987425" y="2881313"/>
            <a:ext cx="1098550" cy="11572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28" name="Text Box 29"/>
          <p:cNvSpPr txBox="1">
            <a:spLocks noChangeArrowheads="1"/>
          </p:cNvSpPr>
          <p:nvPr/>
        </p:nvSpPr>
        <p:spPr bwMode="auto">
          <a:xfrm>
            <a:off x="996950" y="2862264"/>
            <a:ext cx="1155700" cy="105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b="1" dirty="0" smtClean="0">
                <a:latin typeface="+mn-lt"/>
              </a:rPr>
              <a:t>Philosophy of Education</a:t>
            </a: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 smtClean="0">
                <a:latin typeface="+mn-lt"/>
              </a:rPr>
              <a:t>What’s</a:t>
            </a:r>
            <a:br>
              <a:rPr lang="en-US" sz="1000" i="1" dirty="0" smtClean="0">
                <a:latin typeface="+mn-lt"/>
              </a:rPr>
            </a:br>
            <a:r>
              <a:rPr lang="en-US" sz="1000" i="1" dirty="0" smtClean="0">
                <a:latin typeface="+mn-lt"/>
              </a:rPr>
              <a:t>important</a:t>
            </a:r>
            <a:br>
              <a:rPr lang="en-US" sz="1000" i="1" dirty="0" smtClean="0">
                <a:latin typeface="+mn-lt"/>
              </a:rPr>
            </a:br>
            <a:r>
              <a:rPr lang="en-US" sz="1000" i="1" dirty="0" smtClean="0">
                <a:latin typeface="+mn-lt"/>
              </a:rPr>
              <a:t>to us</a:t>
            </a:r>
            <a:endParaRPr lang="en-US" sz="1000" dirty="0">
              <a:latin typeface="+mn-lt"/>
            </a:endParaRPr>
          </a:p>
        </p:txBody>
      </p:sp>
      <p:sp>
        <p:nvSpPr>
          <p:cNvPr id="31" name="Text Box 29"/>
          <p:cNvSpPr txBox="1">
            <a:spLocks noChangeArrowheads="1"/>
          </p:cNvSpPr>
          <p:nvPr/>
        </p:nvSpPr>
        <p:spPr bwMode="auto">
          <a:xfrm>
            <a:off x="6188075" y="2509839"/>
            <a:ext cx="1031875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ts val="600"/>
              </a:spcAft>
              <a:buSzPct val="80000"/>
            </a:pPr>
            <a:r>
              <a:rPr lang="en-US" sz="1000" b="1" dirty="0" smtClean="0">
                <a:solidFill>
                  <a:schemeClr val="bg1"/>
                </a:solidFill>
                <a:latin typeface="+mn-lt"/>
              </a:rPr>
              <a:t>Vision</a:t>
            </a:r>
            <a:endParaRPr lang="en-US" sz="1000" b="1" dirty="0">
              <a:solidFill>
                <a:schemeClr val="bg1"/>
              </a:solidFill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 smtClean="0">
                <a:solidFill>
                  <a:schemeClr val="bg1"/>
                </a:solidFill>
                <a:latin typeface="+mn-lt"/>
              </a:rPr>
              <a:t>What we aspire to achieve</a:t>
            </a:r>
            <a:endParaRPr lang="en-US" sz="1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2" name="Text Box 32"/>
          <p:cNvSpPr txBox="1">
            <a:spLocks noChangeArrowheads="1"/>
          </p:cNvSpPr>
          <p:nvPr/>
        </p:nvSpPr>
        <p:spPr bwMode="auto">
          <a:xfrm>
            <a:off x="1982788" y="2378076"/>
            <a:ext cx="960437" cy="984249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</a:ln>
          <a:effectLst/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solidFill>
                <a:schemeClr val="bg1"/>
              </a:solidFill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3" name="Text Box 29"/>
          <p:cNvSpPr txBox="1">
            <a:spLocks noChangeArrowheads="1"/>
          </p:cNvSpPr>
          <p:nvPr/>
        </p:nvSpPr>
        <p:spPr bwMode="auto">
          <a:xfrm>
            <a:off x="1978025" y="2490789"/>
            <a:ext cx="1031875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ts val="600"/>
              </a:spcAft>
              <a:buSzPct val="80000"/>
            </a:pPr>
            <a:r>
              <a:rPr lang="en-US" sz="1000" b="1" dirty="0" smtClean="0">
                <a:latin typeface="+mn-lt"/>
              </a:rPr>
              <a:t>Mission</a:t>
            </a: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 smtClean="0">
                <a:latin typeface="+mn-lt"/>
              </a:rPr>
              <a:t>Why we exist</a:t>
            </a:r>
            <a:endParaRPr lang="en-US" sz="1000" dirty="0">
              <a:latin typeface="+mn-lt"/>
            </a:endParaRPr>
          </a:p>
        </p:txBody>
      </p:sp>
      <p:sp>
        <p:nvSpPr>
          <p:cNvPr id="34" name="Text Box 39"/>
          <p:cNvSpPr txBox="1">
            <a:spLocks noChangeArrowheads="1"/>
          </p:cNvSpPr>
          <p:nvPr/>
        </p:nvSpPr>
        <p:spPr bwMode="auto">
          <a:xfrm>
            <a:off x="2982913" y="2541588"/>
            <a:ext cx="874712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spcAft>
                <a:spcPts val="400"/>
              </a:spcAft>
              <a:buSzPct val="80000"/>
            </a:pPr>
            <a:r>
              <a:rPr lang="en-US" sz="1000" b="1" dirty="0">
                <a:latin typeface="+mn-lt"/>
              </a:rPr>
              <a:t>Situation Analysis</a:t>
            </a: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>
                <a:latin typeface="+mn-lt"/>
              </a:rPr>
              <a:t>Where </a:t>
            </a:r>
            <a:r>
              <a:rPr lang="en-US" sz="1000" i="1" dirty="0" smtClean="0">
                <a:latin typeface="+mn-lt"/>
              </a:rPr>
              <a:t>we</a:t>
            </a:r>
            <a:br>
              <a:rPr lang="en-US" sz="1000" i="1" dirty="0" smtClean="0">
                <a:latin typeface="+mn-lt"/>
              </a:rPr>
            </a:br>
            <a:r>
              <a:rPr lang="en-US" sz="1000" i="1" dirty="0" smtClean="0">
                <a:latin typeface="+mn-lt"/>
              </a:rPr>
              <a:t>are </a:t>
            </a:r>
            <a:r>
              <a:rPr lang="en-US" sz="1000" i="1" dirty="0">
                <a:latin typeface="+mn-lt"/>
              </a:rPr>
              <a:t>today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35" name="Text Box 64"/>
          <p:cNvSpPr txBox="1">
            <a:spLocks noChangeArrowheads="1"/>
          </p:cNvSpPr>
          <p:nvPr/>
        </p:nvSpPr>
        <p:spPr bwMode="auto">
          <a:xfrm>
            <a:off x="3779044" y="3681067"/>
            <a:ext cx="1550987" cy="38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 smtClean="0">
                <a:latin typeface="+mn-lt"/>
              </a:rPr>
              <a:t>Competitive </a:t>
            </a:r>
            <a:r>
              <a:rPr lang="en-US" sz="1000" b="1" dirty="0">
                <a:latin typeface="+mn-lt"/>
              </a:rPr>
              <a:t>Landscape</a:t>
            </a:r>
          </a:p>
        </p:txBody>
      </p:sp>
      <p:sp>
        <p:nvSpPr>
          <p:cNvPr id="36" name="Text Box 65"/>
          <p:cNvSpPr txBox="1">
            <a:spLocks noChangeArrowheads="1"/>
          </p:cNvSpPr>
          <p:nvPr/>
        </p:nvSpPr>
        <p:spPr bwMode="auto">
          <a:xfrm>
            <a:off x="5260181" y="3679680"/>
            <a:ext cx="1500187" cy="38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 smtClean="0">
                <a:latin typeface="+mn-lt"/>
              </a:rPr>
              <a:t>Catholic Educational </a:t>
            </a:r>
            <a:r>
              <a:rPr lang="en-US" sz="1000" b="1" dirty="0">
                <a:latin typeface="+mn-lt"/>
              </a:rPr>
              <a:t>Practices</a:t>
            </a:r>
          </a:p>
        </p:txBody>
      </p:sp>
      <p:sp>
        <p:nvSpPr>
          <p:cNvPr id="37" name="Text Box 64"/>
          <p:cNvSpPr txBox="1">
            <a:spLocks noChangeArrowheads="1"/>
          </p:cNvSpPr>
          <p:nvPr/>
        </p:nvSpPr>
        <p:spPr bwMode="auto">
          <a:xfrm>
            <a:off x="2409825" y="3679679"/>
            <a:ext cx="1049337" cy="38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 smtClean="0">
                <a:latin typeface="+mn-lt"/>
              </a:rPr>
              <a:t>Graduate Profile</a:t>
            </a:r>
            <a:endParaRPr lang="en-US" sz="1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13368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361950" y="685800"/>
            <a:ext cx="8448675" cy="3762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361950" y="323850"/>
            <a:ext cx="8447089" cy="28574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wrap="none" anchor="ctr"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400" b="0" dirty="0"/>
          </a:p>
        </p:txBody>
      </p:sp>
      <p:sp>
        <p:nvSpPr>
          <p:cNvPr id="53" name="Rectangle 10"/>
          <p:cNvSpPr txBox="1">
            <a:spLocks noChangeArrowheads="1"/>
          </p:cNvSpPr>
          <p:nvPr/>
        </p:nvSpPr>
        <p:spPr bwMode="auto">
          <a:xfrm>
            <a:off x="759025" y="285749"/>
            <a:ext cx="3555800" cy="374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b="0" spc="100" dirty="0" smtClean="0">
                <a:solidFill>
                  <a:schemeClr val="bg1"/>
                </a:solidFill>
                <a:latin typeface="Georgia" pitchFamily="18" charset="0"/>
                <a:cs typeface="Arial" charset="0"/>
              </a:rPr>
              <a:t>WHY WE EXIST</a:t>
            </a:r>
            <a:endParaRPr lang="en-US" spc="100" dirty="0">
              <a:solidFill>
                <a:schemeClr val="bg1"/>
              </a:solidFill>
              <a:latin typeface="Georgia" pitchFamily="18" charset="0"/>
              <a:cs typeface="Arial" charset="0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361950" y="4505325"/>
            <a:ext cx="84486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1193800" y="1338263"/>
            <a:ext cx="675005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2C6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en-US" sz="2000" i="1" dirty="0" smtClean="0"/>
              <a:t>Example #1:</a:t>
            </a:r>
            <a:r>
              <a:rPr lang="en-US" sz="2000" dirty="0" smtClean="0"/>
              <a:t> </a:t>
            </a:r>
          </a:p>
          <a:p>
            <a:pPr lvl="0" algn="ctr"/>
            <a:r>
              <a:rPr lang="en-US" sz="2000" dirty="0" smtClean="0"/>
              <a:t>Be </a:t>
            </a:r>
            <a:r>
              <a:rPr lang="en-US" sz="2000" dirty="0"/>
              <a:t>a leading, innovative Catholic school that invites </a:t>
            </a:r>
            <a:r>
              <a:rPr lang="en-US" sz="2000" dirty="0" smtClean="0"/>
              <a:t>students to </a:t>
            </a:r>
            <a:r>
              <a:rPr lang="en-US" sz="2000" dirty="0"/>
              <a:t>love and serve Christ and engage culture with a saintly </a:t>
            </a:r>
            <a:r>
              <a:rPr lang="en-US" sz="2000" dirty="0" smtClean="0"/>
              <a:t>passion</a:t>
            </a:r>
          </a:p>
          <a:p>
            <a:pPr lvl="0" algn="ctr"/>
            <a:endParaRPr lang="en-US" sz="2000" dirty="0" smtClean="0"/>
          </a:p>
          <a:p>
            <a:pPr lvl="0" algn="ctr"/>
            <a:endParaRPr lang="en-US" sz="2000" dirty="0"/>
          </a:p>
          <a:p>
            <a:pPr lvl="0" algn="ctr"/>
            <a:r>
              <a:rPr lang="en-US" sz="2000" i="1" dirty="0" smtClean="0"/>
              <a:t>Example #2:</a:t>
            </a:r>
            <a:r>
              <a:rPr lang="en-US" sz="2000" dirty="0" smtClean="0"/>
              <a:t> </a:t>
            </a:r>
          </a:p>
          <a:p>
            <a:pPr lvl="0" algn="ctr"/>
            <a:r>
              <a:rPr lang="en-US" sz="2000" dirty="0" smtClean="0"/>
              <a:t>Be </a:t>
            </a:r>
            <a:r>
              <a:rPr lang="en-US" sz="2000" dirty="0"/>
              <a:t>a growing and innovative Catholic </a:t>
            </a:r>
            <a:r>
              <a:rPr lang="en-US" sz="2000" dirty="0" smtClean="0"/>
              <a:t>school </a:t>
            </a:r>
            <a:r>
              <a:rPr lang="en-US" sz="2000" dirty="0"/>
              <a:t>that is affordable </a:t>
            </a:r>
            <a:r>
              <a:rPr lang="en-US" sz="2000" dirty="0" smtClean="0"/>
              <a:t>and </a:t>
            </a:r>
            <a:r>
              <a:rPr lang="en-US" sz="2000" dirty="0"/>
              <a:t>accessible to all interested </a:t>
            </a:r>
            <a:r>
              <a:rPr lang="en-US" sz="2000" dirty="0" smtClean="0"/>
              <a:t>families</a:t>
            </a:r>
            <a:endParaRPr lang="en-US" sz="2000" dirty="0"/>
          </a:p>
        </p:txBody>
      </p:sp>
      <p:sp>
        <p:nvSpPr>
          <p:cNvPr id="8" name="Rectangle 10"/>
          <p:cNvSpPr txBox="1">
            <a:spLocks noChangeArrowheads="1"/>
          </p:cNvSpPr>
          <p:nvPr/>
        </p:nvSpPr>
        <p:spPr bwMode="auto">
          <a:xfrm>
            <a:off x="787880" y="771681"/>
            <a:ext cx="3603145" cy="440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2000" b="0" dirty="0" smtClean="0">
                <a:solidFill>
                  <a:schemeClr val="accent4"/>
                </a:solidFill>
                <a:latin typeface="+mj-lt"/>
                <a:cs typeface="Arial" charset="0"/>
              </a:rPr>
              <a:t>Vision</a:t>
            </a:r>
            <a:endParaRPr lang="en-US" i="1" dirty="0">
              <a:solidFill>
                <a:schemeClr val="accent4"/>
              </a:solidFill>
              <a:latin typeface="+mj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899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361950" y="685800"/>
            <a:ext cx="8448675" cy="3762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361950" y="323850"/>
            <a:ext cx="8447089" cy="28574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wrap="none" anchor="ctr"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400" b="0" dirty="0"/>
          </a:p>
        </p:txBody>
      </p:sp>
      <p:sp>
        <p:nvSpPr>
          <p:cNvPr id="53" name="Rectangle 10"/>
          <p:cNvSpPr txBox="1">
            <a:spLocks noChangeArrowheads="1"/>
          </p:cNvSpPr>
          <p:nvPr/>
        </p:nvSpPr>
        <p:spPr bwMode="auto">
          <a:xfrm>
            <a:off x="778075" y="285749"/>
            <a:ext cx="3555800" cy="374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b="0" spc="100" dirty="0" smtClean="0">
                <a:solidFill>
                  <a:schemeClr val="bg1"/>
                </a:solidFill>
                <a:latin typeface="Georgia" pitchFamily="18" charset="0"/>
                <a:cs typeface="Arial" charset="0"/>
              </a:rPr>
              <a:t>STRATEGIC PLANNING</a:t>
            </a:r>
            <a:endParaRPr lang="en-US" spc="100" dirty="0">
              <a:solidFill>
                <a:schemeClr val="bg1"/>
              </a:solidFill>
              <a:latin typeface="Georgia" pitchFamily="18" charset="0"/>
              <a:cs typeface="Arial" charset="0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361950" y="4505325"/>
            <a:ext cx="84486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10"/>
          <p:cNvSpPr txBox="1">
            <a:spLocks noChangeArrowheads="1"/>
          </p:cNvSpPr>
          <p:nvPr/>
        </p:nvSpPr>
        <p:spPr bwMode="auto">
          <a:xfrm>
            <a:off x="787880" y="781206"/>
            <a:ext cx="3603145" cy="440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2000" b="0" dirty="0" smtClean="0">
                <a:solidFill>
                  <a:schemeClr val="accent4"/>
                </a:solidFill>
                <a:latin typeface="+mj-lt"/>
                <a:cs typeface="Arial" charset="0"/>
              </a:rPr>
              <a:t>Measures of success</a:t>
            </a:r>
            <a:endParaRPr lang="en-US" i="1" dirty="0">
              <a:solidFill>
                <a:schemeClr val="accent4"/>
              </a:solidFill>
              <a:latin typeface="+mj-lt"/>
              <a:cs typeface="Arial" charset="0"/>
            </a:endParaRPr>
          </a:p>
        </p:txBody>
      </p:sp>
      <p:sp>
        <p:nvSpPr>
          <p:cNvPr id="8" name="Text Box 29"/>
          <p:cNvSpPr txBox="1">
            <a:spLocks noChangeArrowheads="1"/>
          </p:cNvSpPr>
          <p:nvPr/>
        </p:nvSpPr>
        <p:spPr bwMode="auto">
          <a:xfrm>
            <a:off x="7064375" y="1595439"/>
            <a:ext cx="1117600" cy="1204912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9" name="Text Box 29"/>
          <p:cNvSpPr txBox="1">
            <a:spLocks noChangeArrowheads="1"/>
          </p:cNvSpPr>
          <p:nvPr/>
        </p:nvSpPr>
        <p:spPr bwMode="auto">
          <a:xfrm>
            <a:off x="7131050" y="1576389"/>
            <a:ext cx="1155700" cy="109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solidFill>
                <a:schemeClr val="bg1"/>
              </a:solidFill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b="1" dirty="0" smtClean="0">
                <a:solidFill>
                  <a:schemeClr val="bg1"/>
                </a:solidFill>
                <a:latin typeface="+mn-lt"/>
              </a:rPr>
              <a:t>Measures of Success</a:t>
            </a:r>
            <a:endParaRPr lang="en-US" sz="1000" b="1" dirty="0">
              <a:solidFill>
                <a:schemeClr val="bg1"/>
              </a:solidFill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b="1" dirty="0">
              <a:solidFill>
                <a:schemeClr val="bg1"/>
              </a:solidFill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>
                <a:solidFill>
                  <a:schemeClr val="bg1"/>
                </a:solidFill>
                <a:latin typeface="+mn-lt"/>
              </a:rPr>
              <a:t>Our </a:t>
            </a:r>
            <a:r>
              <a:rPr lang="en-US" sz="1000" i="1" dirty="0" smtClean="0">
                <a:solidFill>
                  <a:schemeClr val="bg1"/>
                </a:solidFill>
                <a:latin typeface="+mn-lt"/>
              </a:rPr>
              <a:t>quantitative </a:t>
            </a:r>
            <a:r>
              <a:rPr lang="en-US" sz="1000" i="1" dirty="0">
                <a:solidFill>
                  <a:schemeClr val="bg1"/>
                </a:solidFill>
                <a:latin typeface="+mn-lt"/>
              </a:rPr>
              <a:t>indicators of success</a:t>
            </a:r>
            <a:endParaRPr lang="en-US" sz="1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7035800" y="2914650"/>
            <a:ext cx="1155700" cy="113347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11" name="Text Box 29"/>
          <p:cNvSpPr txBox="1">
            <a:spLocks noChangeArrowheads="1"/>
          </p:cNvSpPr>
          <p:nvPr/>
        </p:nvSpPr>
        <p:spPr bwMode="auto">
          <a:xfrm>
            <a:off x="7102475" y="2843213"/>
            <a:ext cx="1155700" cy="115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b="1" dirty="0">
                <a:latin typeface="+mn-lt"/>
              </a:rPr>
              <a:t>Stakeholder Perceptions</a:t>
            </a: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>
                <a:latin typeface="+mn-lt"/>
              </a:rPr>
              <a:t>Our qualitative indicators of success</a:t>
            </a:r>
            <a:endParaRPr lang="en-US" sz="1000" dirty="0">
              <a:latin typeface="+mn-lt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171826" y="2371725"/>
            <a:ext cx="3257550" cy="1190625"/>
            <a:chOff x="2273300" y="2368550"/>
            <a:chExt cx="5100638" cy="1316038"/>
          </a:xfrm>
        </p:grpSpPr>
        <p:sp>
          <p:nvSpPr>
            <p:cNvPr id="13" name="Oval 24"/>
            <p:cNvSpPr>
              <a:spLocks noChangeArrowheads="1"/>
            </p:cNvSpPr>
            <p:nvPr/>
          </p:nvSpPr>
          <p:spPr bwMode="auto">
            <a:xfrm>
              <a:off x="2670969" y="2436813"/>
              <a:ext cx="4305300" cy="1171575"/>
            </a:xfrm>
            <a:prstGeom prst="ellipse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lnSpc>
                  <a:spcPct val="95000"/>
                </a:lnSpc>
                <a:spcBef>
                  <a:spcPct val="65000"/>
                </a:spcBef>
                <a:buSzPct val="80000"/>
              </a:pPr>
              <a:endParaRPr lang="en-US" sz="1000" dirty="0"/>
            </a:p>
          </p:txBody>
        </p:sp>
        <p:sp>
          <p:nvSpPr>
            <p:cNvPr id="14" name="Oval 30"/>
            <p:cNvSpPr>
              <a:spLocks noChangeArrowheads="1"/>
            </p:cNvSpPr>
            <p:nvPr/>
          </p:nvSpPr>
          <p:spPr bwMode="auto">
            <a:xfrm>
              <a:off x="2273300" y="2368550"/>
              <a:ext cx="5100638" cy="1316038"/>
            </a:xfrm>
            <a:prstGeom prst="ellipse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lnSpc>
                  <a:spcPct val="95000"/>
                </a:lnSpc>
                <a:spcBef>
                  <a:spcPct val="65000"/>
                </a:spcBef>
                <a:buSzPct val="80000"/>
              </a:pPr>
              <a:endParaRPr lang="en-US" sz="1000" dirty="0"/>
            </a:p>
          </p:txBody>
        </p:sp>
        <p:sp>
          <p:nvSpPr>
            <p:cNvPr id="15" name="Oval 31"/>
            <p:cNvSpPr>
              <a:spLocks noChangeArrowheads="1"/>
            </p:cNvSpPr>
            <p:nvPr/>
          </p:nvSpPr>
          <p:spPr bwMode="auto">
            <a:xfrm>
              <a:off x="2956719" y="2513013"/>
              <a:ext cx="3733800" cy="1025525"/>
            </a:xfrm>
            <a:prstGeom prst="ellipse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lnSpc>
                  <a:spcPct val="95000"/>
                </a:lnSpc>
                <a:spcBef>
                  <a:spcPct val="65000"/>
                </a:spcBef>
                <a:buSzPct val="80000"/>
              </a:pPr>
              <a:endParaRPr lang="en-US" sz="1000" dirty="0"/>
            </a:p>
          </p:txBody>
        </p:sp>
      </p:grpSp>
      <p:sp>
        <p:nvSpPr>
          <p:cNvPr id="16" name="Text Box 32"/>
          <p:cNvSpPr txBox="1">
            <a:spLocks noChangeArrowheads="1"/>
          </p:cNvSpPr>
          <p:nvPr/>
        </p:nvSpPr>
        <p:spPr bwMode="auto">
          <a:xfrm>
            <a:off x="6183313" y="2425701"/>
            <a:ext cx="960437" cy="98424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solidFill>
                <a:schemeClr val="bg1"/>
              </a:solidFill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7" name="Text Box 33"/>
          <p:cNvSpPr txBox="1">
            <a:spLocks noChangeArrowheads="1"/>
          </p:cNvSpPr>
          <p:nvPr/>
        </p:nvSpPr>
        <p:spPr bwMode="auto">
          <a:xfrm>
            <a:off x="3709194" y="2701925"/>
            <a:ext cx="2314575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b="1" dirty="0">
                <a:latin typeface="+mn-lt"/>
              </a:rPr>
              <a:t>Critical Realities 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i="1" dirty="0">
                <a:latin typeface="+mn-lt"/>
              </a:rPr>
              <a:t>Issues affecting our work</a:t>
            </a:r>
            <a:endParaRPr lang="en-US" sz="1000" dirty="0">
              <a:latin typeface="+mn-lt"/>
            </a:endParaRPr>
          </a:p>
        </p:txBody>
      </p:sp>
      <p:sp>
        <p:nvSpPr>
          <p:cNvPr id="18" name="AutoShape 38"/>
          <p:cNvSpPr>
            <a:spLocks noChangeArrowheads="1"/>
          </p:cNvSpPr>
          <p:nvPr/>
        </p:nvSpPr>
        <p:spPr bwMode="auto">
          <a:xfrm>
            <a:off x="2705100" y="2305050"/>
            <a:ext cx="1247776" cy="1209675"/>
          </a:xfrm>
          <a:prstGeom prst="diamond">
            <a:avLst/>
          </a:prstGeom>
          <a:solidFill>
            <a:schemeClr val="bg1"/>
          </a:solidFill>
          <a:ln w="19050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000" dirty="0"/>
          </a:p>
        </p:txBody>
      </p:sp>
      <p:sp>
        <p:nvSpPr>
          <p:cNvPr id="20" name="Text Box 61"/>
          <p:cNvSpPr txBox="1">
            <a:spLocks noChangeArrowheads="1"/>
          </p:cNvSpPr>
          <p:nvPr/>
        </p:nvSpPr>
        <p:spPr bwMode="auto">
          <a:xfrm>
            <a:off x="3721894" y="1916113"/>
            <a:ext cx="228917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b="1" dirty="0">
                <a:latin typeface="+mn-lt"/>
              </a:rPr>
              <a:t>Strategies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i="1" dirty="0">
                <a:latin typeface="+mn-lt"/>
              </a:rPr>
              <a:t>Shared agenda for success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dirty="0">
                <a:latin typeface="+mn-lt"/>
              </a:rPr>
              <a:t>  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dirty="0">
                <a:latin typeface="+mn-lt"/>
              </a:rPr>
              <a:t>  </a:t>
            </a:r>
          </a:p>
        </p:txBody>
      </p:sp>
      <p:sp>
        <p:nvSpPr>
          <p:cNvPr id="21" name="Text Box 62"/>
          <p:cNvSpPr txBox="1">
            <a:spLocks noChangeArrowheads="1"/>
          </p:cNvSpPr>
          <p:nvPr/>
        </p:nvSpPr>
        <p:spPr bwMode="auto">
          <a:xfrm>
            <a:off x="2570163" y="1714500"/>
            <a:ext cx="1039812" cy="238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>
                <a:latin typeface="+mn-lt"/>
              </a:rPr>
              <a:t>Direction</a:t>
            </a:r>
          </a:p>
        </p:txBody>
      </p:sp>
      <p:sp>
        <p:nvSpPr>
          <p:cNvPr id="22" name="Text Box 63"/>
          <p:cNvSpPr txBox="1">
            <a:spLocks noChangeArrowheads="1"/>
          </p:cNvSpPr>
          <p:nvPr/>
        </p:nvSpPr>
        <p:spPr bwMode="auto">
          <a:xfrm>
            <a:off x="5662613" y="1714500"/>
            <a:ext cx="995362" cy="238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>
                <a:latin typeface="+mn-lt"/>
              </a:rPr>
              <a:t>Trends</a:t>
            </a:r>
          </a:p>
        </p:txBody>
      </p:sp>
      <p:sp>
        <p:nvSpPr>
          <p:cNvPr id="25" name="Text Box 29"/>
          <p:cNvSpPr txBox="1">
            <a:spLocks noChangeArrowheads="1"/>
          </p:cNvSpPr>
          <p:nvPr/>
        </p:nvSpPr>
        <p:spPr bwMode="auto">
          <a:xfrm>
            <a:off x="987425" y="1595438"/>
            <a:ext cx="1098550" cy="11572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26" name="Text Box 29"/>
          <p:cNvSpPr txBox="1">
            <a:spLocks noChangeArrowheads="1"/>
          </p:cNvSpPr>
          <p:nvPr/>
        </p:nvSpPr>
        <p:spPr bwMode="auto">
          <a:xfrm>
            <a:off x="996950" y="1576388"/>
            <a:ext cx="1155700" cy="87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b="1" dirty="0" smtClean="0">
                <a:latin typeface="+mn-lt"/>
              </a:rPr>
              <a:t>Responsibilities</a:t>
            </a: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 smtClean="0">
                <a:latin typeface="+mn-lt"/>
              </a:rPr>
              <a:t>What we do</a:t>
            </a:r>
            <a:endParaRPr lang="en-US" sz="1000" dirty="0">
              <a:latin typeface="+mn-lt"/>
            </a:endParaRPr>
          </a:p>
        </p:txBody>
      </p:sp>
      <p:sp>
        <p:nvSpPr>
          <p:cNvPr id="27" name="Text Box 29"/>
          <p:cNvSpPr txBox="1">
            <a:spLocks noChangeArrowheads="1"/>
          </p:cNvSpPr>
          <p:nvPr/>
        </p:nvSpPr>
        <p:spPr bwMode="auto">
          <a:xfrm>
            <a:off x="987425" y="2881313"/>
            <a:ext cx="1098550" cy="11572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28" name="Text Box 29"/>
          <p:cNvSpPr txBox="1">
            <a:spLocks noChangeArrowheads="1"/>
          </p:cNvSpPr>
          <p:nvPr/>
        </p:nvSpPr>
        <p:spPr bwMode="auto">
          <a:xfrm>
            <a:off x="1003300" y="2862264"/>
            <a:ext cx="1155700" cy="105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b="1" dirty="0" smtClean="0">
                <a:latin typeface="+mn-lt"/>
              </a:rPr>
              <a:t>Philosophy of Education</a:t>
            </a: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 smtClean="0">
                <a:latin typeface="+mn-lt"/>
              </a:rPr>
              <a:t>What’s</a:t>
            </a:r>
            <a:br>
              <a:rPr lang="en-US" sz="1000" i="1" dirty="0" smtClean="0">
                <a:latin typeface="+mn-lt"/>
              </a:rPr>
            </a:br>
            <a:r>
              <a:rPr lang="en-US" sz="1000" i="1" dirty="0" smtClean="0">
                <a:latin typeface="+mn-lt"/>
              </a:rPr>
              <a:t>important</a:t>
            </a:r>
            <a:br>
              <a:rPr lang="en-US" sz="1000" i="1" dirty="0" smtClean="0">
                <a:latin typeface="+mn-lt"/>
              </a:rPr>
            </a:br>
            <a:r>
              <a:rPr lang="en-US" sz="1000" i="1" dirty="0" smtClean="0">
                <a:latin typeface="+mn-lt"/>
              </a:rPr>
              <a:t>to us</a:t>
            </a:r>
            <a:endParaRPr lang="en-US" sz="1000" dirty="0">
              <a:latin typeface="+mn-lt"/>
            </a:endParaRPr>
          </a:p>
        </p:txBody>
      </p:sp>
      <p:sp>
        <p:nvSpPr>
          <p:cNvPr id="31" name="Text Box 29"/>
          <p:cNvSpPr txBox="1">
            <a:spLocks noChangeArrowheads="1"/>
          </p:cNvSpPr>
          <p:nvPr/>
        </p:nvSpPr>
        <p:spPr bwMode="auto">
          <a:xfrm>
            <a:off x="6188075" y="2509839"/>
            <a:ext cx="1031875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ts val="600"/>
              </a:spcAft>
              <a:buSzPct val="80000"/>
            </a:pPr>
            <a:r>
              <a:rPr lang="en-US" sz="1000" b="1" dirty="0" smtClean="0">
                <a:latin typeface="+mn-lt"/>
              </a:rPr>
              <a:t>Vision</a:t>
            </a: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 smtClean="0">
                <a:latin typeface="+mn-lt"/>
              </a:rPr>
              <a:t>What we aspire to achieve</a:t>
            </a:r>
            <a:endParaRPr lang="en-US" sz="1000" dirty="0">
              <a:latin typeface="+mn-lt"/>
            </a:endParaRPr>
          </a:p>
        </p:txBody>
      </p:sp>
      <p:sp>
        <p:nvSpPr>
          <p:cNvPr id="32" name="Text Box 32"/>
          <p:cNvSpPr txBox="1">
            <a:spLocks noChangeArrowheads="1"/>
          </p:cNvSpPr>
          <p:nvPr/>
        </p:nvSpPr>
        <p:spPr bwMode="auto">
          <a:xfrm>
            <a:off x="1982788" y="2378076"/>
            <a:ext cx="960437" cy="984249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</a:ln>
          <a:effectLst/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solidFill>
                <a:schemeClr val="bg1"/>
              </a:solidFill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3" name="Text Box 29"/>
          <p:cNvSpPr txBox="1">
            <a:spLocks noChangeArrowheads="1"/>
          </p:cNvSpPr>
          <p:nvPr/>
        </p:nvSpPr>
        <p:spPr bwMode="auto">
          <a:xfrm>
            <a:off x="1978025" y="2490789"/>
            <a:ext cx="1031875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ts val="600"/>
              </a:spcAft>
              <a:buSzPct val="80000"/>
            </a:pPr>
            <a:r>
              <a:rPr lang="en-US" sz="1000" b="1" dirty="0" smtClean="0">
                <a:latin typeface="+mn-lt"/>
              </a:rPr>
              <a:t>Mission</a:t>
            </a: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 smtClean="0">
                <a:latin typeface="+mn-lt"/>
              </a:rPr>
              <a:t>Why we exist</a:t>
            </a:r>
            <a:endParaRPr lang="en-US" sz="1000" dirty="0">
              <a:latin typeface="+mn-lt"/>
            </a:endParaRPr>
          </a:p>
        </p:txBody>
      </p:sp>
      <p:sp>
        <p:nvSpPr>
          <p:cNvPr id="34" name="Text Box 39"/>
          <p:cNvSpPr txBox="1">
            <a:spLocks noChangeArrowheads="1"/>
          </p:cNvSpPr>
          <p:nvPr/>
        </p:nvSpPr>
        <p:spPr bwMode="auto">
          <a:xfrm>
            <a:off x="2982913" y="2541588"/>
            <a:ext cx="874712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spcAft>
                <a:spcPts val="400"/>
              </a:spcAft>
              <a:buSzPct val="80000"/>
            </a:pPr>
            <a:r>
              <a:rPr lang="en-US" sz="1000" b="1" dirty="0">
                <a:latin typeface="+mn-lt"/>
              </a:rPr>
              <a:t>Situation Analysis</a:t>
            </a: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>
                <a:latin typeface="+mn-lt"/>
              </a:rPr>
              <a:t>Where </a:t>
            </a:r>
            <a:r>
              <a:rPr lang="en-US" sz="1000" i="1" dirty="0" smtClean="0">
                <a:latin typeface="+mn-lt"/>
              </a:rPr>
              <a:t>we</a:t>
            </a:r>
            <a:br>
              <a:rPr lang="en-US" sz="1000" i="1" dirty="0" smtClean="0">
                <a:latin typeface="+mn-lt"/>
              </a:rPr>
            </a:br>
            <a:r>
              <a:rPr lang="en-US" sz="1000" i="1" dirty="0" smtClean="0">
                <a:latin typeface="+mn-lt"/>
              </a:rPr>
              <a:t>are </a:t>
            </a:r>
            <a:r>
              <a:rPr lang="en-US" sz="1000" i="1" dirty="0">
                <a:latin typeface="+mn-lt"/>
              </a:rPr>
              <a:t>today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35" name="Text Box 64"/>
          <p:cNvSpPr txBox="1">
            <a:spLocks noChangeArrowheads="1"/>
          </p:cNvSpPr>
          <p:nvPr/>
        </p:nvSpPr>
        <p:spPr bwMode="auto">
          <a:xfrm>
            <a:off x="3779044" y="3681067"/>
            <a:ext cx="1550987" cy="38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 smtClean="0">
                <a:latin typeface="+mn-lt"/>
              </a:rPr>
              <a:t>Competitive </a:t>
            </a:r>
            <a:r>
              <a:rPr lang="en-US" sz="1000" b="1" dirty="0">
                <a:latin typeface="+mn-lt"/>
              </a:rPr>
              <a:t>Landscape</a:t>
            </a:r>
          </a:p>
        </p:txBody>
      </p:sp>
      <p:sp>
        <p:nvSpPr>
          <p:cNvPr id="36" name="Text Box 65"/>
          <p:cNvSpPr txBox="1">
            <a:spLocks noChangeArrowheads="1"/>
          </p:cNvSpPr>
          <p:nvPr/>
        </p:nvSpPr>
        <p:spPr bwMode="auto">
          <a:xfrm>
            <a:off x="5260181" y="3679680"/>
            <a:ext cx="1500187" cy="38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 smtClean="0">
                <a:latin typeface="+mn-lt"/>
              </a:rPr>
              <a:t>Catholic Educational </a:t>
            </a:r>
            <a:r>
              <a:rPr lang="en-US" sz="1000" b="1" dirty="0">
                <a:latin typeface="+mn-lt"/>
              </a:rPr>
              <a:t>Practices</a:t>
            </a:r>
          </a:p>
        </p:txBody>
      </p:sp>
      <p:sp>
        <p:nvSpPr>
          <p:cNvPr id="37" name="Text Box 64"/>
          <p:cNvSpPr txBox="1">
            <a:spLocks noChangeArrowheads="1"/>
          </p:cNvSpPr>
          <p:nvPr/>
        </p:nvSpPr>
        <p:spPr bwMode="auto">
          <a:xfrm>
            <a:off x="2409825" y="3679679"/>
            <a:ext cx="1049337" cy="38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 smtClean="0">
                <a:latin typeface="+mn-lt"/>
              </a:rPr>
              <a:t>Graduate Profile</a:t>
            </a:r>
            <a:endParaRPr lang="en-US" sz="1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94565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361950" y="685800"/>
            <a:ext cx="8448675" cy="3762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361950" y="323850"/>
            <a:ext cx="8447089" cy="28574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none" anchor="ctr"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400" b="0" dirty="0"/>
          </a:p>
        </p:txBody>
      </p:sp>
      <p:sp>
        <p:nvSpPr>
          <p:cNvPr id="53" name="Rectangle 10"/>
          <p:cNvSpPr txBox="1">
            <a:spLocks noChangeArrowheads="1"/>
          </p:cNvSpPr>
          <p:nvPr/>
        </p:nvSpPr>
        <p:spPr bwMode="auto">
          <a:xfrm>
            <a:off x="759025" y="285749"/>
            <a:ext cx="3555800" cy="374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b="0" spc="100" dirty="0" smtClean="0">
                <a:solidFill>
                  <a:schemeClr val="bg1"/>
                </a:solidFill>
                <a:latin typeface="Georgia" pitchFamily="18" charset="0"/>
                <a:cs typeface="Arial" charset="0"/>
              </a:rPr>
              <a:t>DIRECTION</a:t>
            </a:r>
            <a:endParaRPr lang="en-US" spc="100" dirty="0">
              <a:solidFill>
                <a:schemeClr val="bg1"/>
              </a:solidFill>
              <a:latin typeface="Georgia" pitchFamily="18" charset="0"/>
              <a:cs typeface="Arial" charset="0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361950" y="4505325"/>
            <a:ext cx="84486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638174" y="1771650"/>
            <a:ext cx="352742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Pope </a:t>
            </a:r>
            <a:r>
              <a:rPr lang="en-US" sz="1400" dirty="0"/>
              <a:t>with charism for the poor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Strong focus on the new evangelization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Increasing desire to reach out to economically disadvantaged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Catholic schools are a priority for our bishop</a:t>
            </a:r>
            <a:endParaRPr lang="en-US" sz="14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In general, movement toward collaborative thinking, alliance of schools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Our </a:t>
            </a:r>
            <a:r>
              <a:rPr lang="en-US" sz="1400" dirty="0"/>
              <a:t>Faith, Our Future plan being implemented</a:t>
            </a:r>
          </a:p>
          <a:p>
            <a:endParaRPr lang="en-US" sz="1400" dirty="0"/>
          </a:p>
        </p:txBody>
      </p:sp>
      <p:sp>
        <p:nvSpPr>
          <p:cNvPr id="49" name="TextBox 48"/>
          <p:cNvSpPr txBox="1"/>
          <p:nvPr/>
        </p:nvSpPr>
        <p:spPr>
          <a:xfrm>
            <a:off x="4795838" y="1752600"/>
            <a:ext cx="36052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Bridging Faith and Future plan developed (2017) and being implemented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Pastoral plan for Hispanic ministry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Movement toward diocesan administrative services model for schools</a:t>
            </a:r>
            <a:endParaRPr lang="en-US" sz="14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Infinite Campus implemented among all schools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Many pastors handling multiple parishes and diocesan responsibilities</a:t>
            </a:r>
          </a:p>
        </p:txBody>
      </p:sp>
      <p:sp>
        <p:nvSpPr>
          <p:cNvPr id="50" name="Rectangle 10"/>
          <p:cNvSpPr txBox="1">
            <a:spLocks noChangeArrowheads="1"/>
          </p:cNvSpPr>
          <p:nvPr/>
        </p:nvSpPr>
        <p:spPr bwMode="auto">
          <a:xfrm>
            <a:off x="759305" y="781206"/>
            <a:ext cx="3603145" cy="440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2000" b="0" dirty="0" smtClean="0">
                <a:solidFill>
                  <a:schemeClr val="accent4"/>
                </a:solidFill>
                <a:latin typeface="+mj-lt"/>
                <a:cs typeface="Arial" charset="0"/>
              </a:rPr>
              <a:t>Diocese of Grand Rapids</a:t>
            </a:r>
            <a:endParaRPr lang="en-US" sz="2000" dirty="0">
              <a:solidFill>
                <a:schemeClr val="accent4"/>
              </a:solidFill>
              <a:latin typeface="+mj-lt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1049" y="1209675"/>
            <a:ext cx="74961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accent1"/>
                </a:solidFill>
              </a:rPr>
              <a:t>Snapshot of current </a:t>
            </a:r>
            <a:r>
              <a:rPr lang="en-US" sz="1400" i="1" dirty="0" smtClean="0">
                <a:solidFill>
                  <a:schemeClr val="accent1"/>
                </a:solidFill>
              </a:rPr>
              <a:t>status and practices</a:t>
            </a:r>
            <a:endParaRPr lang="en-US" sz="1400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754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361950" y="685800"/>
            <a:ext cx="8448675" cy="3762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361950" y="323850"/>
            <a:ext cx="8447089" cy="28574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wrap="none" anchor="ctr"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400" b="0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361950" y="4505325"/>
            <a:ext cx="84486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10"/>
          <p:cNvSpPr txBox="1">
            <a:spLocks noChangeArrowheads="1"/>
          </p:cNvSpPr>
          <p:nvPr/>
        </p:nvSpPr>
        <p:spPr bwMode="auto">
          <a:xfrm>
            <a:off x="787880" y="781206"/>
            <a:ext cx="3603145" cy="440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2000" b="0" dirty="0" smtClean="0">
                <a:solidFill>
                  <a:schemeClr val="accent4"/>
                </a:solidFill>
                <a:latin typeface="+mj-lt"/>
                <a:cs typeface="Arial" charset="0"/>
              </a:rPr>
              <a:t>Measures of success</a:t>
            </a:r>
            <a:endParaRPr lang="en-US" sz="1400" i="1" dirty="0">
              <a:solidFill>
                <a:schemeClr val="accent4"/>
              </a:solidFill>
              <a:latin typeface="+mj-lt"/>
              <a:cs typeface="Arial" charset="0"/>
            </a:endParaRPr>
          </a:p>
        </p:txBody>
      </p:sp>
      <p:sp>
        <p:nvSpPr>
          <p:cNvPr id="22" name="Rectangle 10"/>
          <p:cNvSpPr txBox="1">
            <a:spLocks noChangeArrowheads="1"/>
          </p:cNvSpPr>
          <p:nvPr/>
        </p:nvSpPr>
        <p:spPr bwMode="auto">
          <a:xfrm>
            <a:off x="759024" y="285749"/>
            <a:ext cx="7527725" cy="374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b="0" spc="100" dirty="0" smtClean="0">
                <a:solidFill>
                  <a:schemeClr val="bg1"/>
                </a:solidFill>
                <a:latin typeface="Georgia" pitchFamily="18" charset="0"/>
                <a:cs typeface="Arial" charset="0"/>
              </a:rPr>
              <a:t>QUANTITATIVE INDICATORS THAT WE HAVE REACHED OUR VISION</a:t>
            </a:r>
            <a:endParaRPr lang="en-US" spc="100" dirty="0">
              <a:solidFill>
                <a:schemeClr val="bg1"/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23" name="Rectangle 10"/>
          <p:cNvSpPr>
            <a:spLocks noChangeArrowheads="1"/>
          </p:cNvSpPr>
          <p:nvPr/>
        </p:nvSpPr>
        <p:spPr bwMode="auto">
          <a:xfrm>
            <a:off x="677864" y="1431925"/>
            <a:ext cx="3989386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2C6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Achieve </a:t>
            </a:r>
            <a:r>
              <a:rPr lang="en-US" sz="1400" dirty="0"/>
              <a:t>at least “3” on all relevant rubrics (reference each by number)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Program effectiveness survey results will improve annually among parents, </a:t>
            </a:r>
            <a:r>
              <a:rPr lang="en-US" sz="1400" dirty="0" smtClean="0"/>
              <a:t>students </a:t>
            </a:r>
            <a:r>
              <a:rPr lang="en-US" sz="1400" dirty="0"/>
              <a:t>and staff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Measurable growth in student performance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Enrollment is stable and growing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4864100" y="1404938"/>
            <a:ext cx="35845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2C6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tbd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52975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361950" y="685800"/>
            <a:ext cx="8448675" cy="3762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361950" y="323850"/>
            <a:ext cx="8447089" cy="28574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wrap="none" anchor="ctr"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400" b="0" dirty="0"/>
          </a:p>
        </p:txBody>
      </p:sp>
      <p:sp>
        <p:nvSpPr>
          <p:cNvPr id="53" name="Rectangle 10"/>
          <p:cNvSpPr txBox="1">
            <a:spLocks noChangeArrowheads="1"/>
          </p:cNvSpPr>
          <p:nvPr/>
        </p:nvSpPr>
        <p:spPr bwMode="auto">
          <a:xfrm>
            <a:off x="778075" y="285749"/>
            <a:ext cx="3555800" cy="374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b="0" spc="100" dirty="0" smtClean="0">
                <a:solidFill>
                  <a:schemeClr val="bg1"/>
                </a:solidFill>
                <a:latin typeface="Georgia" pitchFamily="18" charset="0"/>
                <a:cs typeface="Arial" charset="0"/>
              </a:rPr>
              <a:t>STRATEGIC PLANNING</a:t>
            </a:r>
            <a:endParaRPr lang="en-US" spc="100" dirty="0">
              <a:solidFill>
                <a:schemeClr val="bg1"/>
              </a:solidFill>
              <a:latin typeface="Georgia" pitchFamily="18" charset="0"/>
              <a:cs typeface="Arial" charset="0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361950" y="4505325"/>
            <a:ext cx="84486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10"/>
          <p:cNvSpPr txBox="1">
            <a:spLocks noChangeArrowheads="1"/>
          </p:cNvSpPr>
          <p:nvPr/>
        </p:nvSpPr>
        <p:spPr bwMode="auto">
          <a:xfrm>
            <a:off x="787880" y="771681"/>
            <a:ext cx="3603145" cy="440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2000" b="0" dirty="0" smtClean="0">
                <a:solidFill>
                  <a:schemeClr val="accent4"/>
                </a:solidFill>
                <a:latin typeface="+mj-lt"/>
                <a:cs typeface="Arial" charset="0"/>
              </a:rPr>
              <a:t>Stakeholder perceptions</a:t>
            </a:r>
            <a:endParaRPr lang="en-US" i="1" dirty="0">
              <a:solidFill>
                <a:schemeClr val="accent4"/>
              </a:solidFill>
              <a:latin typeface="+mj-lt"/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47726" y="1466850"/>
            <a:ext cx="7505699" cy="27336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 Box 29"/>
          <p:cNvSpPr txBox="1">
            <a:spLocks noChangeArrowheads="1"/>
          </p:cNvSpPr>
          <p:nvPr/>
        </p:nvSpPr>
        <p:spPr bwMode="auto">
          <a:xfrm>
            <a:off x="7064375" y="1595439"/>
            <a:ext cx="1117600" cy="12049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9" name="Text Box 29"/>
          <p:cNvSpPr txBox="1">
            <a:spLocks noChangeArrowheads="1"/>
          </p:cNvSpPr>
          <p:nvPr/>
        </p:nvSpPr>
        <p:spPr bwMode="auto">
          <a:xfrm>
            <a:off x="7131050" y="1576389"/>
            <a:ext cx="1155700" cy="109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b="1" dirty="0" smtClean="0">
                <a:latin typeface="+mn-lt"/>
              </a:rPr>
              <a:t>Measures of Success</a:t>
            </a: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>
                <a:latin typeface="+mn-lt"/>
              </a:rPr>
              <a:t>Our </a:t>
            </a:r>
            <a:r>
              <a:rPr lang="en-US" sz="1000" i="1" dirty="0" smtClean="0">
                <a:latin typeface="+mn-lt"/>
              </a:rPr>
              <a:t>quantitative </a:t>
            </a:r>
            <a:r>
              <a:rPr lang="en-US" sz="1000" i="1" dirty="0">
                <a:latin typeface="+mn-lt"/>
              </a:rPr>
              <a:t>indicators of success</a:t>
            </a:r>
            <a:endParaRPr lang="en-US" sz="1000" dirty="0">
              <a:latin typeface="+mn-lt"/>
            </a:endParaRP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7035800" y="2914650"/>
            <a:ext cx="1155700" cy="1133476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11" name="Text Box 29"/>
          <p:cNvSpPr txBox="1">
            <a:spLocks noChangeArrowheads="1"/>
          </p:cNvSpPr>
          <p:nvPr/>
        </p:nvSpPr>
        <p:spPr bwMode="auto">
          <a:xfrm>
            <a:off x="7102475" y="2843213"/>
            <a:ext cx="1155700" cy="115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solidFill>
                <a:schemeClr val="bg1"/>
              </a:solidFill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b="1" dirty="0">
                <a:solidFill>
                  <a:schemeClr val="bg1"/>
                </a:solidFill>
                <a:latin typeface="+mn-lt"/>
              </a:rPr>
              <a:t>Stakeholder Perceptions</a:t>
            </a: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b="1" dirty="0">
              <a:solidFill>
                <a:schemeClr val="bg1"/>
              </a:solidFill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>
                <a:solidFill>
                  <a:schemeClr val="bg1"/>
                </a:solidFill>
                <a:latin typeface="+mn-lt"/>
              </a:rPr>
              <a:t>Our qualitative indicators of success</a:t>
            </a:r>
            <a:endParaRPr lang="en-US" sz="1000" dirty="0">
              <a:solidFill>
                <a:schemeClr val="bg1"/>
              </a:solidFill>
              <a:latin typeface="+mn-lt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171826" y="2371725"/>
            <a:ext cx="3257550" cy="1190625"/>
            <a:chOff x="2273300" y="2368550"/>
            <a:chExt cx="5100638" cy="1316038"/>
          </a:xfrm>
        </p:grpSpPr>
        <p:sp>
          <p:nvSpPr>
            <p:cNvPr id="13" name="Oval 24"/>
            <p:cNvSpPr>
              <a:spLocks noChangeArrowheads="1"/>
            </p:cNvSpPr>
            <p:nvPr/>
          </p:nvSpPr>
          <p:spPr bwMode="auto">
            <a:xfrm>
              <a:off x="2670969" y="2436813"/>
              <a:ext cx="4305300" cy="1171575"/>
            </a:xfrm>
            <a:prstGeom prst="ellipse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lnSpc>
                  <a:spcPct val="95000"/>
                </a:lnSpc>
                <a:spcBef>
                  <a:spcPct val="65000"/>
                </a:spcBef>
                <a:buSzPct val="80000"/>
              </a:pPr>
              <a:endParaRPr lang="en-US" sz="1000" dirty="0"/>
            </a:p>
          </p:txBody>
        </p:sp>
        <p:sp>
          <p:nvSpPr>
            <p:cNvPr id="14" name="Oval 30"/>
            <p:cNvSpPr>
              <a:spLocks noChangeArrowheads="1"/>
            </p:cNvSpPr>
            <p:nvPr/>
          </p:nvSpPr>
          <p:spPr bwMode="auto">
            <a:xfrm>
              <a:off x="2273300" y="2368550"/>
              <a:ext cx="5100638" cy="1316038"/>
            </a:xfrm>
            <a:prstGeom prst="ellipse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lnSpc>
                  <a:spcPct val="95000"/>
                </a:lnSpc>
                <a:spcBef>
                  <a:spcPct val="65000"/>
                </a:spcBef>
                <a:buSzPct val="80000"/>
              </a:pPr>
              <a:endParaRPr lang="en-US" sz="1000" dirty="0"/>
            </a:p>
          </p:txBody>
        </p:sp>
        <p:sp>
          <p:nvSpPr>
            <p:cNvPr id="15" name="Oval 31"/>
            <p:cNvSpPr>
              <a:spLocks noChangeArrowheads="1"/>
            </p:cNvSpPr>
            <p:nvPr/>
          </p:nvSpPr>
          <p:spPr bwMode="auto">
            <a:xfrm>
              <a:off x="2956719" y="2513013"/>
              <a:ext cx="3733800" cy="1025525"/>
            </a:xfrm>
            <a:prstGeom prst="ellipse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lnSpc>
                  <a:spcPct val="95000"/>
                </a:lnSpc>
                <a:spcBef>
                  <a:spcPct val="65000"/>
                </a:spcBef>
                <a:buSzPct val="80000"/>
              </a:pPr>
              <a:endParaRPr lang="en-US" sz="1000" dirty="0"/>
            </a:p>
          </p:txBody>
        </p:sp>
      </p:grpSp>
      <p:sp>
        <p:nvSpPr>
          <p:cNvPr id="16" name="Text Box 32"/>
          <p:cNvSpPr txBox="1">
            <a:spLocks noChangeArrowheads="1"/>
          </p:cNvSpPr>
          <p:nvPr/>
        </p:nvSpPr>
        <p:spPr bwMode="auto">
          <a:xfrm>
            <a:off x="6183313" y="2425701"/>
            <a:ext cx="960437" cy="98424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solidFill>
                <a:schemeClr val="bg1"/>
              </a:solidFill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7" name="Text Box 33"/>
          <p:cNvSpPr txBox="1">
            <a:spLocks noChangeArrowheads="1"/>
          </p:cNvSpPr>
          <p:nvPr/>
        </p:nvSpPr>
        <p:spPr bwMode="auto">
          <a:xfrm>
            <a:off x="3709194" y="2701925"/>
            <a:ext cx="2314575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b="1" dirty="0">
                <a:latin typeface="+mn-lt"/>
              </a:rPr>
              <a:t>Critical Realities 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i="1" dirty="0">
                <a:latin typeface="+mn-lt"/>
              </a:rPr>
              <a:t>Issues affecting our work</a:t>
            </a:r>
            <a:endParaRPr lang="en-US" sz="1000" dirty="0">
              <a:latin typeface="+mn-lt"/>
            </a:endParaRPr>
          </a:p>
        </p:txBody>
      </p:sp>
      <p:sp>
        <p:nvSpPr>
          <p:cNvPr id="18" name="AutoShape 38"/>
          <p:cNvSpPr>
            <a:spLocks noChangeArrowheads="1"/>
          </p:cNvSpPr>
          <p:nvPr/>
        </p:nvSpPr>
        <p:spPr bwMode="auto">
          <a:xfrm>
            <a:off x="2705100" y="2305050"/>
            <a:ext cx="1247776" cy="1209675"/>
          </a:xfrm>
          <a:prstGeom prst="diamond">
            <a:avLst/>
          </a:prstGeom>
          <a:solidFill>
            <a:schemeClr val="bg1"/>
          </a:solidFill>
          <a:ln w="19050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000" dirty="0"/>
          </a:p>
        </p:txBody>
      </p:sp>
      <p:sp>
        <p:nvSpPr>
          <p:cNvPr id="20" name="Text Box 61"/>
          <p:cNvSpPr txBox="1">
            <a:spLocks noChangeArrowheads="1"/>
          </p:cNvSpPr>
          <p:nvPr/>
        </p:nvSpPr>
        <p:spPr bwMode="auto">
          <a:xfrm>
            <a:off x="3721894" y="1916113"/>
            <a:ext cx="228917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b="1" dirty="0">
                <a:latin typeface="+mn-lt"/>
              </a:rPr>
              <a:t>Strategies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i="1" dirty="0">
                <a:latin typeface="+mn-lt"/>
              </a:rPr>
              <a:t>Shared agenda for success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dirty="0">
                <a:latin typeface="+mn-lt"/>
              </a:rPr>
              <a:t>  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dirty="0">
                <a:latin typeface="+mn-lt"/>
              </a:rPr>
              <a:t>  </a:t>
            </a:r>
          </a:p>
        </p:txBody>
      </p:sp>
      <p:sp>
        <p:nvSpPr>
          <p:cNvPr id="21" name="Text Box 62"/>
          <p:cNvSpPr txBox="1">
            <a:spLocks noChangeArrowheads="1"/>
          </p:cNvSpPr>
          <p:nvPr/>
        </p:nvSpPr>
        <p:spPr bwMode="auto">
          <a:xfrm>
            <a:off x="2570163" y="1714500"/>
            <a:ext cx="1039812" cy="238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>
                <a:latin typeface="+mn-lt"/>
              </a:rPr>
              <a:t>Direction</a:t>
            </a:r>
          </a:p>
        </p:txBody>
      </p:sp>
      <p:sp>
        <p:nvSpPr>
          <p:cNvPr id="22" name="Text Box 63"/>
          <p:cNvSpPr txBox="1">
            <a:spLocks noChangeArrowheads="1"/>
          </p:cNvSpPr>
          <p:nvPr/>
        </p:nvSpPr>
        <p:spPr bwMode="auto">
          <a:xfrm>
            <a:off x="5662613" y="1714500"/>
            <a:ext cx="995362" cy="238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>
                <a:latin typeface="+mn-lt"/>
              </a:rPr>
              <a:t>Trends</a:t>
            </a:r>
          </a:p>
        </p:txBody>
      </p:sp>
      <p:sp>
        <p:nvSpPr>
          <p:cNvPr id="25" name="Text Box 29"/>
          <p:cNvSpPr txBox="1">
            <a:spLocks noChangeArrowheads="1"/>
          </p:cNvSpPr>
          <p:nvPr/>
        </p:nvSpPr>
        <p:spPr bwMode="auto">
          <a:xfrm>
            <a:off x="987425" y="1595438"/>
            <a:ext cx="1098550" cy="11572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26" name="Text Box 29"/>
          <p:cNvSpPr txBox="1">
            <a:spLocks noChangeArrowheads="1"/>
          </p:cNvSpPr>
          <p:nvPr/>
        </p:nvSpPr>
        <p:spPr bwMode="auto">
          <a:xfrm>
            <a:off x="1009650" y="1576388"/>
            <a:ext cx="1155700" cy="87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b="1" dirty="0" smtClean="0">
                <a:latin typeface="+mn-lt"/>
              </a:rPr>
              <a:t>Responsibilities</a:t>
            </a: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 smtClean="0">
                <a:latin typeface="+mn-lt"/>
              </a:rPr>
              <a:t>What we do</a:t>
            </a:r>
            <a:endParaRPr lang="en-US" sz="1000" dirty="0">
              <a:latin typeface="+mn-lt"/>
            </a:endParaRPr>
          </a:p>
        </p:txBody>
      </p:sp>
      <p:sp>
        <p:nvSpPr>
          <p:cNvPr id="27" name="Text Box 29"/>
          <p:cNvSpPr txBox="1">
            <a:spLocks noChangeArrowheads="1"/>
          </p:cNvSpPr>
          <p:nvPr/>
        </p:nvSpPr>
        <p:spPr bwMode="auto">
          <a:xfrm>
            <a:off x="987425" y="2881313"/>
            <a:ext cx="1098550" cy="11572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28" name="Text Box 29"/>
          <p:cNvSpPr txBox="1">
            <a:spLocks noChangeArrowheads="1"/>
          </p:cNvSpPr>
          <p:nvPr/>
        </p:nvSpPr>
        <p:spPr bwMode="auto">
          <a:xfrm>
            <a:off x="1009650" y="2862264"/>
            <a:ext cx="1155700" cy="105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b="1" dirty="0" smtClean="0">
                <a:latin typeface="+mn-lt"/>
              </a:rPr>
              <a:t>Philosophy of Education</a:t>
            </a: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 smtClean="0">
                <a:latin typeface="+mn-lt"/>
              </a:rPr>
              <a:t>What’s</a:t>
            </a:r>
            <a:br>
              <a:rPr lang="en-US" sz="1000" i="1" dirty="0" smtClean="0">
                <a:latin typeface="+mn-lt"/>
              </a:rPr>
            </a:br>
            <a:r>
              <a:rPr lang="en-US" sz="1000" i="1" dirty="0" smtClean="0">
                <a:latin typeface="+mn-lt"/>
              </a:rPr>
              <a:t>important</a:t>
            </a:r>
            <a:br>
              <a:rPr lang="en-US" sz="1000" i="1" dirty="0" smtClean="0">
                <a:latin typeface="+mn-lt"/>
              </a:rPr>
            </a:br>
            <a:r>
              <a:rPr lang="en-US" sz="1000" i="1" dirty="0" smtClean="0">
                <a:latin typeface="+mn-lt"/>
              </a:rPr>
              <a:t>to us</a:t>
            </a:r>
            <a:endParaRPr lang="en-US" sz="1000" dirty="0">
              <a:latin typeface="+mn-lt"/>
            </a:endParaRPr>
          </a:p>
        </p:txBody>
      </p:sp>
      <p:sp>
        <p:nvSpPr>
          <p:cNvPr id="31" name="Text Box 29"/>
          <p:cNvSpPr txBox="1">
            <a:spLocks noChangeArrowheads="1"/>
          </p:cNvSpPr>
          <p:nvPr/>
        </p:nvSpPr>
        <p:spPr bwMode="auto">
          <a:xfrm>
            <a:off x="6188075" y="2509839"/>
            <a:ext cx="1031875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ts val="600"/>
              </a:spcAft>
              <a:buSzPct val="80000"/>
            </a:pPr>
            <a:r>
              <a:rPr lang="en-US" sz="1000" b="1" dirty="0" smtClean="0">
                <a:latin typeface="+mn-lt"/>
              </a:rPr>
              <a:t>Vision</a:t>
            </a: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 smtClean="0">
                <a:latin typeface="+mn-lt"/>
              </a:rPr>
              <a:t>What we aspire to achieve</a:t>
            </a:r>
            <a:endParaRPr lang="en-US" sz="1000" dirty="0">
              <a:latin typeface="+mn-lt"/>
            </a:endParaRPr>
          </a:p>
        </p:txBody>
      </p:sp>
      <p:sp>
        <p:nvSpPr>
          <p:cNvPr id="32" name="Text Box 32"/>
          <p:cNvSpPr txBox="1">
            <a:spLocks noChangeArrowheads="1"/>
          </p:cNvSpPr>
          <p:nvPr/>
        </p:nvSpPr>
        <p:spPr bwMode="auto">
          <a:xfrm>
            <a:off x="1982788" y="2378076"/>
            <a:ext cx="960437" cy="984249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</a:ln>
          <a:effectLst/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solidFill>
                <a:schemeClr val="bg1"/>
              </a:solidFill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3" name="Text Box 29"/>
          <p:cNvSpPr txBox="1">
            <a:spLocks noChangeArrowheads="1"/>
          </p:cNvSpPr>
          <p:nvPr/>
        </p:nvSpPr>
        <p:spPr bwMode="auto">
          <a:xfrm>
            <a:off x="1978025" y="2490789"/>
            <a:ext cx="1031875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ts val="600"/>
              </a:spcAft>
              <a:buSzPct val="80000"/>
            </a:pPr>
            <a:r>
              <a:rPr lang="en-US" sz="1000" b="1" dirty="0" smtClean="0">
                <a:latin typeface="+mn-lt"/>
              </a:rPr>
              <a:t>Mission</a:t>
            </a: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 smtClean="0">
                <a:latin typeface="+mn-lt"/>
              </a:rPr>
              <a:t>Why we exist</a:t>
            </a:r>
            <a:endParaRPr lang="en-US" sz="1000" dirty="0">
              <a:latin typeface="+mn-lt"/>
            </a:endParaRPr>
          </a:p>
        </p:txBody>
      </p:sp>
      <p:sp>
        <p:nvSpPr>
          <p:cNvPr id="34" name="Text Box 39"/>
          <p:cNvSpPr txBox="1">
            <a:spLocks noChangeArrowheads="1"/>
          </p:cNvSpPr>
          <p:nvPr/>
        </p:nvSpPr>
        <p:spPr bwMode="auto">
          <a:xfrm>
            <a:off x="2982913" y="2541588"/>
            <a:ext cx="874712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spcAft>
                <a:spcPts val="400"/>
              </a:spcAft>
              <a:buSzPct val="80000"/>
            </a:pPr>
            <a:r>
              <a:rPr lang="en-US" sz="1000" b="1" dirty="0">
                <a:latin typeface="+mn-lt"/>
              </a:rPr>
              <a:t>Situation Analysis</a:t>
            </a: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>
                <a:latin typeface="+mn-lt"/>
              </a:rPr>
              <a:t>Where </a:t>
            </a:r>
            <a:r>
              <a:rPr lang="en-US" sz="1000" i="1" dirty="0" smtClean="0">
                <a:latin typeface="+mn-lt"/>
              </a:rPr>
              <a:t>we</a:t>
            </a:r>
            <a:br>
              <a:rPr lang="en-US" sz="1000" i="1" dirty="0" smtClean="0">
                <a:latin typeface="+mn-lt"/>
              </a:rPr>
            </a:br>
            <a:r>
              <a:rPr lang="en-US" sz="1000" i="1" dirty="0" smtClean="0">
                <a:latin typeface="+mn-lt"/>
              </a:rPr>
              <a:t>are </a:t>
            </a:r>
            <a:r>
              <a:rPr lang="en-US" sz="1000" i="1" dirty="0">
                <a:latin typeface="+mn-lt"/>
              </a:rPr>
              <a:t>today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35" name="Text Box 64"/>
          <p:cNvSpPr txBox="1">
            <a:spLocks noChangeArrowheads="1"/>
          </p:cNvSpPr>
          <p:nvPr/>
        </p:nvSpPr>
        <p:spPr bwMode="auto">
          <a:xfrm>
            <a:off x="3779044" y="3681067"/>
            <a:ext cx="1550987" cy="38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 smtClean="0">
                <a:latin typeface="+mn-lt"/>
              </a:rPr>
              <a:t>Competitive </a:t>
            </a:r>
            <a:r>
              <a:rPr lang="en-US" sz="1000" b="1" dirty="0">
                <a:latin typeface="+mn-lt"/>
              </a:rPr>
              <a:t>Landscape</a:t>
            </a:r>
          </a:p>
        </p:txBody>
      </p:sp>
      <p:sp>
        <p:nvSpPr>
          <p:cNvPr id="36" name="Text Box 65"/>
          <p:cNvSpPr txBox="1">
            <a:spLocks noChangeArrowheads="1"/>
          </p:cNvSpPr>
          <p:nvPr/>
        </p:nvSpPr>
        <p:spPr bwMode="auto">
          <a:xfrm>
            <a:off x="5260181" y="3679680"/>
            <a:ext cx="1500187" cy="38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 smtClean="0">
                <a:latin typeface="+mn-lt"/>
              </a:rPr>
              <a:t>Catholic Educational </a:t>
            </a:r>
            <a:r>
              <a:rPr lang="en-US" sz="1000" b="1" dirty="0">
                <a:latin typeface="+mn-lt"/>
              </a:rPr>
              <a:t>Practices</a:t>
            </a:r>
          </a:p>
        </p:txBody>
      </p:sp>
      <p:sp>
        <p:nvSpPr>
          <p:cNvPr id="37" name="Text Box 64"/>
          <p:cNvSpPr txBox="1">
            <a:spLocks noChangeArrowheads="1"/>
          </p:cNvSpPr>
          <p:nvPr/>
        </p:nvSpPr>
        <p:spPr bwMode="auto">
          <a:xfrm>
            <a:off x="2409825" y="3679679"/>
            <a:ext cx="1049337" cy="38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 smtClean="0">
                <a:latin typeface="+mn-lt"/>
              </a:rPr>
              <a:t>Graduate Profile</a:t>
            </a:r>
            <a:endParaRPr lang="en-US" sz="1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449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361950" y="323850"/>
            <a:ext cx="8447089" cy="28574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wrap="none" anchor="ctr"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400" b="0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361950" y="4505325"/>
            <a:ext cx="84486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10"/>
          <p:cNvSpPr txBox="1">
            <a:spLocks noChangeArrowheads="1"/>
          </p:cNvSpPr>
          <p:nvPr/>
        </p:nvSpPr>
        <p:spPr bwMode="auto">
          <a:xfrm>
            <a:off x="759024" y="285749"/>
            <a:ext cx="7527725" cy="374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b="0" spc="100" dirty="0" smtClean="0">
                <a:solidFill>
                  <a:schemeClr val="bg1"/>
                </a:solidFill>
                <a:latin typeface="Georgia" pitchFamily="18" charset="0"/>
                <a:cs typeface="Arial" charset="0"/>
              </a:rPr>
              <a:t>QUALITATIVE INDICATORS THAT WE HAVE REACHED OUR VISION</a:t>
            </a:r>
            <a:endParaRPr lang="en-US" spc="100" dirty="0">
              <a:solidFill>
                <a:schemeClr val="bg1"/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1655762" y="4753140"/>
            <a:ext cx="6148388" cy="56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2C6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44500" indent="-177800">
              <a:lnSpc>
                <a:spcPct val="95000"/>
              </a:lnSpc>
              <a:spcAft>
                <a:spcPct val="30000"/>
              </a:spcAft>
              <a:buSzPct val="80000"/>
              <a:defRPr/>
            </a:pPr>
            <a:endParaRPr lang="en-US" sz="1400" b="1" i="1" dirty="0"/>
          </a:p>
          <a:p>
            <a:pPr marL="444500" indent="-177800">
              <a:lnSpc>
                <a:spcPct val="95000"/>
              </a:lnSpc>
              <a:spcAft>
                <a:spcPct val="30000"/>
              </a:spcAft>
              <a:buSzPct val="80000"/>
              <a:defRPr/>
            </a:pPr>
            <a:endParaRPr lang="en-US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800101" y="1143000"/>
            <a:ext cx="37147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accent1"/>
                </a:solidFill>
              </a:rPr>
              <a:t>How we want to be known, and by whom</a:t>
            </a:r>
            <a:endParaRPr lang="en-US" sz="1400" i="1" dirty="0">
              <a:solidFill>
                <a:schemeClr val="accent1"/>
              </a:solidFill>
            </a:endParaRPr>
          </a:p>
        </p:txBody>
      </p:sp>
      <p:sp>
        <p:nvSpPr>
          <p:cNvPr id="11" name="Rectangle 10"/>
          <p:cNvSpPr txBox="1">
            <a:spLocks noChangeArrowheads="1"/>
          </p:cNvSpPr>
          <p:nvPr/>
        </p:nvSpPr>
        <p:spPr bwMode="auto">
          <a:xfrm>
            <a:off x="787880" y="771681"/>
            <a:ext cx="3603145" cy="440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2000" b="0" dirty="0" smtClean="0">
                <a:solidFill>
                  <a:schemeClr val="accent4"/>
                </a:solidFill>
                <a:latin typeface="+mj-lt"/>
                <a:cs typeface="Arial" charset="0"/>
              </a:rPr>
              <a:t>Stakeholder perceptions</a:t>
            </a:r>
            <a:endParaRPr lang="en-US" i="1" dirty="0">
              <a:solidFill>
                <a:schemeClr val="accent4"/>
              </a:solidFill>
              <a:latin typeface="+mj-lt"/>
              <a:cs typeface="Arial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5615967"/>
              </p:ext>
            </p:extLst>
          </p:nvPr>
        </p:nvGraphicFramePr>
        <p:xfrm>
          <a:off x="787880" y="1507927"/>
          <a:ext cx="7934326" cy="294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3306"/>
                <a:gridCol w="53910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Target </a:t>
                      </a:r>
                      <a:r>
                        <a:rPr lang="en-US" sz="1300" b="1" baseline="0" dirty="0" smtClean="0"/>
                        <a:t> a</a:t>
                      </a:r>
                      <a:r>
                        <a:rPr lang="en-US" sz="1300" b="1" dirty="0" smtClean="0"/>
                        <a:t>udience</a:t>
                      </a:r>
                      <a:endParaRPr lang="en-US" sz="1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/>
                        <a:t>Ideal statement about our school</a:t>
                      </a:r>
                      <a:endParaRPr lang="en-US" sz="13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Catholic parent</a:t>
                      </a:r>
                      <a:endParaRPr lang="en-US" sz="1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 smtClean="0"/>
                        <a:t>“This school always puts faith first.”</a:t>
                      </a:r>
                      <a:endParaRPr lang="en-US" sz="13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Non-Catholic parent</a:t>
                      </a:r>
                      <a:endParaRPr lang="en-US" sz="1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/>
                        <a:t>“</a:t>
                      </a:r>
                      <a:r>
                        <a:rPr lang="en-US" sz="1300" u="sng" dirty="0" smtClean="0"/>
                        <a:t>School name</a:t>
                      </a:r>
                      <a:r>
                        <a:rPr lang="en-US" sz="1300" dirty="0" smtClean="0"/>
                        <a:t> is obviously a Catholic school, while welcoming all.”</a:t>
                      </a:r>
                      <a:endParaRPr lang="en-US" sz="13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High school student</a:t>
                      </a:r>
                      <a:endParaRPr lang="en-US" sz="1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/>
                        <a:t>“Other kids think if you’re from </a:t>
                      </a:r>
                      <a:r>
                        <a:rPr lang="en-US" sz="1300" u="sng" dirty="0" smtClean="0"/>
                        <a:t>school name</a:t>
                      </a:r>
                      <a:r>
                        <a:rPr lang="en-US" sz="1300" dirty="0" smtClean="0"/>
                        <a:t> you must be a good student.”</a:t>
                      </a:r>
                      <a:endParaRPr lang="en-US" sz="13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Visitor</a:t>
                      </a:r>
                      <a:endParaRPr lang="en-US" sz="1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/>
                        <a:t>“There is a special feeling when you first walk in. Everyone is happy and friendly.”</a:t>
                      </a:r>
                      <a:endParaRPr lang="en-US" sz="13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New parent volunteer</a:t>
                      </a:r>
                      <a:endParaRPr lang="en-US" sz="1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/>
                        <a:t>It’s so easy to get involved. I was asked to help out right away.”</a:t>
                      </a:r>
                      <a:endParaRPr lang="en-US" sz="13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High school teacher</a:t>
                      </a:r>
                      <a:endParaRPr lang="en-US" sz="1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/>
                        <a:t>“I can pick a </a:t>
                      </a:r>
                      <a:r>
                        <a:rPr lang="en-US" sz="1300" u="sng" dirty="0" smtClean="0"/>
                        <a:t>school name</a:t>
                      </a:r>
                      <a:r>
                        <a:rPr lang="en-US" sz="1300" dirty="0" smtClean="0"/>
                        <a:t> student out of the crowd because of the quality of their character.”</a:t>
                      </a:r>
                      <a:endParaRPr lang="en-US" sz="13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6976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436561" y="682061"/>
            <a:ext cx="8448675" cy="3762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361950" y="323850"/>
            <a:ext cx="8447089" cy="28574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wrap="none" anchor="ctr"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400" b="0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361950" y="4505325"/>
            <a:ext cx="84486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10"/>
          <p:cNvSpPr txBox="1">
            <a:spLocks noChangeArrowheads="1"/>
          </p:cNvSpPr>
          <p:nvPr/>
        </p:nvSpPr>
        <p:spPr bwMode="auto">
          <a:xfrm>
            <a:off x="759024" y="285749"/>
            <a:ext cx="7527725" cy="374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b="0" spc="100" dirty="0" smtClean="0">
                <a:solidFill>
                  <a:schemeClr val="bg1"/>
                </a:solidFill>
                <a:latin typeface="Georgia" pitchFamily="18" charset="0"/>
                <a:cs typeface="Arial" charset="0"/>
              </a:rPr>
              <a:t>QUALITATIVE INDICATORS THAT WE HAVE REACHED OUR VISION</a:t>
            </a:r>
            <a:endParaRPr lang="en-US" spc="100" dirty="0">
              <a:solidFill>
                <a:schemeClr val="bg1"/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00101" y="1200150"/>
            <a:ext cx="37147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accent1"/>
                </a:solidFill>
              </a:rPr>
              <a:t>How we want to be known, and by whom</a:t>
            </a:r>
            <a:endParaRPr lang="en-US" sz="1400" i="1" dirty="0">
              <a:solidFill>
                <a:schemeClr val="accent1"/>
              </a:solidFill>
            </a:endParaRPr>
          </a:p>
        </p:txBody>
      </p:sp>
      <p:sp>
        <p:nvSpPr>
          <p:cNvPr id="11" name="Rectangle 10"/>
          <p:cNvSpPr txBox="1">
            <a:spLocks noChangeArrowheads="1"/>
          </p:cNvSpPr>
          <p:nvPr/>
        </p:nvSpPr>
        <p:spPr bwMode="auto">
          <a:xfrm>
            <a:off x="787880" y="771681"/>
            <a:ext cx="3603145" cy="440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2000" b="0" dirty="0" smtClean="0">
                <a:solidFill>
                  <a:schemeClr val="accent4"/>
                </a:solidFill>
                <a:latin typeface="+mj-lt"/>
                <a:cs typeface="Arial" charset="0"/>
              </a:rPr>
              <a:t>Stakeholder perceptions</a:t>
            </a:r>
            <a:endParaRPr lang="en-US" i="1" dirty="0">
              <a:solidFill>
                <a:schemeClr val="accent4"/>
              </a:solidFill>
              <a:latin typeface="+mj-lt"/>
              <a:cs typeface="Arial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5660375"/>
              </p:ext>
            </p:extLst>
          </p:nvPr>
        </p:nvGraphicFramePr>
        <p:xfrm>
          <a:off x="800099" y="1720850"/>
          <a:ext cx="7934326" cy="245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3306"/>
                <a:gridCol w="53910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Target audience</a:t>
                      </a:r>
                      <a:endParaRPr lang="en-US" sz="1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/>
                        <a:t>Idea statement about our school</a:t>
                      </a:r>
                      <a:endParaRPr lang="en-US" sz="13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Educator</a:t>
                      </a:r>
                      <a:endParaRPr lang="en-US" sz="1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 smtClean="0"/>
                        <a:t>“</a:t>
                      </a:r>
                      <a:r>
                        <a:rPr lang="en-US" sz="1300" b="0" u="sng" dirty="0" smtClean="0"/>
                        <a:t>School name</a:t>
                      </a:r>
                      <a:r>
                        <a:rPr lang="en-US" sz="1300" b="0" dirty="0" smtClean="0"/>
                        <a:t> works hard to continuously improve.”</a:t>
                      </a:r>
                      <a:endParaRPr lang="en-US" sz="13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Pastor</a:t>
                      </a:r>
                      <a:endParaRPr lang="en-US" sz="1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/>
                        <a:t>“This school is one of the most powerful accomplishments of my life’s work. I can see the students and families growing in faith.”</a:t>
                      </a:r>
                      <a:endParaRPr lang="en-US" sz="13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Minority parent</a:t>
                      </a:r>
                      <a:endParaRPr lang="en-US" sz="1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/>
                        <a:t>“This school actively promotes multiculturalism, diversity, and inclusion.”</a:t>
                      </a:r>
                      <a:endParaRPr lang="en-US" sz="13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Prospective parent</a:t>
                      </a:r>
                      <a:endParaRPr lang="en-US" sz="1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/>
                        <a:t>“They have exceptional technology and well-maintained facilities.”</a:t>
                      </a:r>
                      <a:endParaRPr lang="en-US" sz="13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Teacher</a:t>
                      </a:r>
                      <a:endParaRPr lang="en-US" sz="1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300"/>
                        </a:spcBef>
                      </a:pPr>
                      <a:r>
                        <a:rPr lang="en-US" sz="1300" dirty="0" smtClean="0"/>
                        <a:t>“I can’t imagine working anywhere else.”</a:t>
                      </a:r>
                      <a:endParaRPr lang="en-US" sz="13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2521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361950" y="685800"/>
            <a:ext cx="8448675" cy="3762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7726" y="1466850"/>
            <a:ext cx="7505699" cy="27336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4000500" y="2619375"/>
            <a:ext cx="1781175" cy="6096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361950" y="323850"/>
            <a:ext cx="8447089" cy="28574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wrap="none" anchor="ctr"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400" b="0" dirty="0"/>
          </a:p>
        </p:txBody>
      </p:sp>
      <p:sp>
        <p:nvSpPr>
          <p:cNvPr id="53" name="Rectangle 10"/>
          <p:cNvSpPr txBox="1">
            <a:spLocks noChangeArrowheads="1"/>
          </p:cNvSpPr>
          <p:nvPr/>
        </p:nvSpPr>
        <p:spPr bwMode="auto">
          <a:xfrm>
            <a:off x="778075" y="285749"/>
            <a:ext cx="3555800" cy="374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b="0" spc="100" dirty="0" smtClean="0">
                <a:solidFill>
                  <a:schemeClr val="bg1"/>
                </a:solidFill>
                <a:latin typeface="Georgia" pitchFamily="18" charset="0"/>
                <a:cs typeface="Arial" charset="0"/>
              </a:rPr>
              <a:t>STRATEGIC PLANNING</a:t>
            </a:r>
            <a:endParaRPr lang="en-US" spc="100" dirty="0">
              <a:solidFill>
                <a:schemeClr val="bg1"/>
              </a:solidFill>
              <a:latin typeface="Georgia" pitchFamily="18" charset="0"/>
              <a:cs typeface="Arial" charset="0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361950" y="4505325"/>
            <a:ext cx="84486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10"/>
          <p:cNvSpPr txBox="1">
            <a:spLocks noChangeArrowheads="1"/>
          </p:cNvSpPr>
          <p:nvPr/>
        </p:nvSpPr>
        <p:spPr bwMode="auto">
          <a:xfrm>
            <a:off x="787880" y="771681"/>
            <a:ext cx="3603145" cy="440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2000" b="0" dirty="0" smtClean="0">
                <a:solidFill>
                  <a:schemeClr val="accent4"/>
                </a:solidFill>
                <a:latin typeface="+mj-lt"/>
                <a:cs typeface="Arial" charset="0"/>
              </a:rPr>
              <a:t>Critical realities</a:t>
            </a:r>
            <a:endParaRPr lang="en-US" i="1" dirty="0">
              <a:solidFill>
                <a:schemeClr val="accent4"/>
              </a:solidFill>
              <a:latin typeface="+mj-lt"/>
              <a:cs typeface="Arial" charset="0"/>
            </a:endParaRPr>
          </a:p>
        </p:txBody>
      </p:sp>
      <p:sp>
        <p:nvSpPr>
          <p:cNvPr id="8" name="Text Box 29"/>
          <p:cNvSpPr txBox="1">
            <a:spLocks noChangeArrowheads="1"/>
          </p:cNvSpPr>
          <p:nvPr/>
        </p:nvSpPr>
        <p:spPr bwMode="auto">
          <a:xfrm>
            <a:off x="7064375" y="1595439"/>
            <a:ext cx="1117600" cy="12049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9" name="Text Box 29"/>
          <p:cNvSpPr txBox="1">
            <a:spLocks noChangeArrowheads="1"/>
          </p:cNvSpPr>
          <p:nvPr/>
        </p:nvSpPr>
        <p:spPr bwMode="auto">
          <a:xfrm>
            <a:off x="7131050" y="1576389"/>
            <a:ext cx="1155700" cy="109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b="1" dirty="0" smtClean="0">
                <a:latin typeface="+mn-lt"/>
              </a:rPr>
              <a:t>Measures of Success</a:t>
            </a: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>
                <a:latin typeface="+mn-lt"/>
              </a:rPr>
              <a:t>Our </a:t>
            </a:r>
            <a:r>
              <a:rPr lang="en-US" sz="1000" i="1" dirty="0" smtClean="0">
                <a:latin typeface="+mn-lt"/>
              </a:rPr>
              <a:t>quantitative </a:t>
            </a:r>
            <a:r>
              <a:rPr lang="en-US" sz="1000" i="1" dirty="0">
                <a:latin typeface="+mn-lt"/>
              </a:rPr>
              <a:t>indicators of success</a:t>
            </a:r>
            <a:endParaRPr lang="en-US" sz="1000" dirty="0">
              <a:latin typeface="+mn-lt"/>
            </a:endParaRP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7035800" y="2914650"/>
            <a:ext cx="1155700" cy="113347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11" name="Text Box 29"/>
          <p:cNvSpPr txBox="1">
            <a:spLocks noChangeArrowheads="1"/>
          </p:cNvSpPr>
          <p:nvPr/>
        </p:nvSpPr>
        <p:spPr bwMode="auto">
          <a:xfrm>
            <a:off x="7102475" y="2843213"/>
            <a:ext cx="1155700" cy="115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b="1" dirty="0">
                <a:latin typeface="+mn-lt"/>
              </a:rPr>
              <a:t>Stakeholder Perceptions</a:t>
            </a: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>
                <a:latin typeface="+mn-lt"/>
              </a:rPr>
              <a:t>Our qualitative indicators of success</a:t>
            </a:r>
            <a:endParaRPr lang="en-US" sz="1000" dirty="0">
              <a:latin typeface="+mn-lt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171826" y="2371725"/>
            <a:ext cx="3257550" cy="1190625"/>
            <a:chOff x="2273300" y="2368550"/>
            <a:chExt cx="5100638" cy="1316038"/>
          </a:xfrm>
        </p:grpSpPr>
        <p:sp>
          <p:nvSpPr>
            <p:cNvPr id="13" name="Oval 24"/>
            <p:cNvSpPr>
              <a:spLocks noChangeArrowheads="1"/>
            </p:cNvSpPr>
            <p:nvPr/>
          </p:nvSpPr>
          <p:spPr bwMode="auto">
            <a:xfrm>
              <a:off x="2670969" y="2436813"/>
              <a:ext cx="4305300" cy="1171575"/>
            </a:xfrm>
            <a:prstGeom prst="ellipse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lnSpc>
                  <a:spcPct val="95000"/>
                </a:lnSpc>
                <a:spcBef>
                  <a:spcPct val="65000"/>
                </a:spcBef>
                <a:buSzPct val="80000"/>
              </a:pPr>
              <a:endParaRPr lang="en-US" sz="1000" dirty="0"/>
            </a:p>
          </p:txBody>
        </p:sp>
        <p:sp>
          <p:nvSpPr>
            <p:cNvPr id="14" name="Oval 30"/>
            <p:cNvSpPr>
              <a:spLocks noChangeArrowheads="1"/>
            </p:cNvSpPr>
            <p:nvPr/>
          </p:nvSpPr>
          <p:spPr bwMode="auto">
            <a:xfrm>
              <a:off x="2273300" y="2368550"/>
              <a:ext cx="5100638" cy="1316038"/>
            </a:xfrm>
            <a:prstGeom prst="ellipse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lnSpc>
                  <a:spcPct val="95000"/>
                </a:lnSpc>
                <a:spcBef>
                  <a:spcPct val="65000"/>
                </a:spcBef>
                <a:buSzPct val="80000"/>
              </a:pPr>
              <a:endParaRPr lang="en-US" sz="1000" dirty="0"/>
            </a:p>
          </p:txBody>
        </p:sp>
        <p:sp>
          <p:nvSpPr>
            <p:cNvPr id="15" name="Oval 31"/>
            <p:cNvSpPr>
              <a:spLocks noChangeArrowheads="1"/>
            </p:cNvSpPr>
            <p:nvPr/>
          </p:nvSpPr>
          <p:spPr bwMode="auto">
            <a:xfrm>
              <a:off x="2956719" y="2513013"/>
              <a:ext cx="3733800" cy="1025525"/>
            </a:xfrm>
            <a:prstGeom prst="ellipse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lnSpc>
                  <a:spcPct val="95000"/>
                </a:lnSpc>
                <a:spcBef>
                  <a:spcPct val="65000"/>
                </a:spcBef>
                <a:buSzPct val="80000"/>
              </a:pPr>
              <a:endParaRPr lang="en-US" sz="1000" dirty="0"/>
            </a:p>
          </p:txBody>
        </p:sp>
      </p:grpSp>
      <p:sp>
        <p:nvSpPr>
          <p:cNvPr id="16" name="Text Box 32"/>
          <p:cNvSpPr txBox="1">
            <a:spLocks noChangeArrowheads="1"/>
          </p:cNvSpPr>
          <p:nvPr/>
        </p:nvSpPr>
        <p:spPr bwMode="auto">
          <a:xfrm>
            <a:off x="6183313" y="2425701"/>
            <a:ext cx="960437" cy="98424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solidFill>
                <a:schemeClr val="bg1"/>
              </a:solidFill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7" name="Text Box 33"/>
          <p:cNvSpPr txBox="1">
            <a:spLocks noChangeArrowheads="1"/>
          </p:cNvSpPr>
          <p:nvPr/>
        </p:nvSpPr>
        <p:spPr bwMode="auto">
          <a:xfrm>
            <a:off x="3709194" y="2701925"/>
            <a:ext cx="2314575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b="1" dirty="0">
                <a:solidFill>
                  <a:schemeClr val="bg1"/>
                </a:solidFill>
                <a:latin typeface="+mn-lt"/>
              </a:rPr>
              <a:t>Critical Realities 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i="1" dirty="0">
                <a:solidFill>
                  <a:schemeClr val="bg1"/>
                </a:solidFill>
                <a:latin typeface="+mn-lt"/>
              </a:rPr>
              <a:t>Issues affecting our work</a:t>
            </a:r>
            <a:endParaRPr lang="en-US" sz="1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8" name="AutoShape 38"/>
          <p:cNvSpPr>
            <a:spLocks noChangeArrowheads="1"/>
          </p:cNvSpPr>
          <p:nvPr/>
        </p:nvSpPr>
        <p:spPr bwMode="auto">
          <a:xfrm>
            <a:off x="2705100" y="2305050"/>
            <a:ext cx="1247776" cy="1209675"/>
          </a:xfrm>
          <a:prstGeom prst="diamond">
            <a:avLst/>
          </a:prstGeom>
          <a:solidFill>
            <a:schemeClr val="bg1"/>
          </a:solidFill>
          <a:ln w="19050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000" dirty="0"/>
          </a:p>
        </p:txBody>
      </p:sp>
      <p:sp>
        <p:nvSpPr>
          <p:cNvPr id="20" name="Text Box 61"/>
          <p:cNvSpPr txBox="1">
            <a:spLocks noChangeArrowheads="1"/>
          </p:cNvSpPr>
          <p:nvPr/>
        </p:nvSpPr>
        <p:spPr bwMode="auto">
          <a:xfrm>
            <a:off x="3721894" y="1916113"/>
            <a:ext cx="228917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b="1" dirty="0">
                <a:latin typeface="+mn-lt"/>
              </a:rPr>
              <a:t>Strategies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i="1" dirty="0">
                <a:latin typeface="+mn-lt"/>
              </a:rPr>
              <a:t>Shared agenda for success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dirty="0">
                <a:latin typeface="+mn-lt"/>
              </a:rPr>
              <a:t>  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dirty="0">
                <a:latin typeface="+mn-lt"/>
              </a:rPr>
              <a:t>  </a:t>
            </a:r>
          </a:p>
        </p:txBody>
      </p:sp>
      <p:sp>
        <p:nvSpPr>
          <p:cNvPr id="21" name="Text Box 62"/>
          <p:cNvSpPr txBox="1">
            <a:spLocks noChangeArrowheads="1"/>
          </p:cNvSpPr>
          <p:nvPr/>
        </p:nvSpPr>
        <p:spPr bwMode="auto">
          <a:xfrm>
            <a:off x="2570163" y="1714500"/>
            <a:ext cx="1039812" cy="238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>
                <a:latin typeface="+mn-lt"/>
              </a:rPr>
              <a:t>Direction</a:t>
            </a:r>
          </a:p>
        </p:txBody>
      </p:sp>
      <p:sp>
        <p:nvSpPr>
          <p:cNvPr id="22" name="Text Box 63"/>
          <p:cNvSpPr txBox="1">
            <a:spLocks noChangeArrowheads="1"/>
          </p:cNvSpPr>
          <p:nvPr/>
        </p:nvSpPr>
        <p:spPr bwMode="auto">
          <a:xfrm>
            <a:off x="5662613" y="1714500"/>
            <a:ext cx="995362" cy="238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>
                <a:latin typeface="+mn-lt"/>
              </a:rPr>
              <a:t>Trends</a:t>
            </a:r>
          </a:p>
        </p:txBody>
      </p:sp>
      <p:sp>
        <p:nvSpPr>
          <p:cNvPr id="25" name="Text Box 29"/>
          <p:cNvSpPr txBox="1">
            <a:spLocks noChangeArrowheads="1"/>
          </p:cNvSpPr>
          <p:nvPr/>
        </p:nvSpPr>
        <p:spPr bwMode="auto">
          <a:xfrm>
            <a:off x="987425" y="1595438"/>
            <a:ext cx="1098550" cy="11572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26" name="Text Box 29"/>
          <p:cNvSpPr txBox="1">
            <a:spLocks noChangeArrowheads="1"/>
          </p:cNvSpPr>
          <p:nvPr/>
        </p:nvSpPr>
        <p:spPr bwMode="auto">
          <a:xfrm>
            <a:off x="1009650" y="1576388"/>
            <a:ext cx="1155700" cy="87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b="1" dirty="0" smtClean="0">
                <a:latin typeface="+mn-lt"/>
              </a:rPr>
              <a:t>Responsibilities</a:t>
            </a: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 smtClean="0">
                <a:latin typeface="+mn-lt"/>
              </a:rPr>
              <a:t>What we do</a:t>
            </a:r>
            <a:endParaRPr lang="en-US" sz="1000" dirty="0">
              <a:latin typeface="+mn-lt"/>
            </a:endParaRPr>
          </a:p>
        </p:txBody>
      </p:sp>
      <p:sp>
        <p:nvSpPr>
          <p:cNvPr id="27" name="Text Box 29"/>
          <p:cNvSpPr txBox="1">
            <a:spLocks noChangeArrowheads="1"/>
          </p:cNvSpPr>
          <p:nvPr/>
        </p:nvSpPr>
        <p:spPr bwMode="auto">
          <a:xfrm>
            <a:off x="987425" y="2881313"/>
            <a:ext cx="1098550" cy="11572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28" name="Text Box 29"/>
          <p:cNvSpPr txBox="1">
            <a:spLocks noChangeArrowheads="1"/>
          </p:cNvSpPr>
          <p:nvPr/>
        </p:nvSpPr>
        <p:spPr bwMode="auto">
          <a:xfrm>
            <a:off x="1003300" y="2862264"/>
            <a:ext cx="1155700" cy="105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b="1" dirty="0" smtClean="0">
                <a:latin typeface="+mn-lt"/>
              </a:rPr>
              <a:t>Philosophy of Education</a:t>
            </a: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 smtClean="0">
                <a:latin typeface="+mn-lt"/>
              </a:rPr>
              <a:t>What’s</a:t>
            </a:r>
            <a:br>
              <a:rPr lang="en-US" sz="1000" i="1" dirty="0" smtClean="0">
                <a:latin typeface="+mn-lt"/>
              </a:rPr>
            </a:br>
            <a:r>
              <a:rPr lang="en-US" sz="1000" i="1" dirty="0" smtClean="0">
                <a:latin typeface="+mn-lt"/>
              </a:rPr>
              <a:t>important</a:t>
            </a:r>
            <a:br>
              <a:rPr lang="en-US" sz="1000" i="1" dirty="0" smtClean="0">
                <a:latin typeface="+mn-lt"/>
              </a:rPr>
            </a:br>
            <a:r>
              <a:rPr lang="en-US" sz="1000" i="1" dirty="0" smtClean="0">
                <a:latin typeface="+mn-lt"/>
              </a:rPr>
              <a:t>to us</a:t>
            </a:r>
            <a:endParaRPr lang="en-US" sz="1000" dirty="0">
              <a:latin typeface="+mn-lt"/>
            </a:endParaRPr>
          </a:p>
        </p:txBody>
      </p:sp>
      <p:sp>
        <p:nvSpPr>
          <p:cNvPr id="29" name="Text Box 32"/>
          <p:cNvSpPr txBox="1">
            <a:spLocks noChangeArrowheads="1"/>
          </p:cNvSpPr>
          <p:nvPr/>
        </p:nvSpPr>
        <p:spPr bwMode="auto">
          <a:xfrm>
            <a:off x="1982788" y="2378076"/>
            <a:ext cx="960437" cy="984249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</a:ln>
          <a:effectLst/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solidFill>
                <a:schemeClr val="bg1"/>
              </a:solidFill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0" name="Text Box 29"/>
          <p:cNvSpPr txBox="1">
            <a:spLocks noChangeArrowheads="1"/>
          </p:cNvSpPr>
          <p:nvPr/>
        </p:nvSpPr>
        <p:spPr bwMode="auto">
          <a:xfrm>
            <a:off x="1978025" y="2490789"/>
            <a:ext cx="1031875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ts val="600"/>
              </a:spcAft>
              <a:buSzPct val="80000"/>
            </a:pPr>
            <a:r>
              <a:rPr lang="en-US" sz="1000" b="1" dirty="0" smtClean="0">
                <a:latin typeface="+mn-lt"/>
              </a:rPr>
              <a:t>Mission</a:t>
            </a: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 smtClean="0">
                <a:latin typeface="+mn-lt"/>
              </a:rPr>
              <a:t>Why we exist</a:t>
            </a:r>
            <a:endParaRPr lang="en-US" sz="1000" dirty="0">
              <a:latin typeface="+mn-lt"/>
            </a:endParaRPr>
          </a:p>
        </p:txBody>
      </p:sp>
      <p:sp>
        <p:nvSpPr>
          <p:cNvPr id="31" name="Text Box 29"/>
          <p:cNvSpPr txBox="1">
            <a:spLocks noChangeArrowheads="1"/>
          </p:cNvSpPr>
          <p:nvPr/>
        </p:nvSpPr>
        <p:spPr bwMode="auto">
          <a:xfrm>
            <a:off x="6188075" y="2509839"/>
            <a:ext cx="1031875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ts val="600"/>
              </a:spcAft>
              <a:buSzPct val="80000"/>
            </a:pPr>
            <a:r>
              <a:rPr lang="en-US" sz="1000" b="1" dirty="0" smtClean="0">
                <a:latin typeface="+mn-lt"/>
              </a:rPr>
              <a:t>Vision</a:t>
            </a: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 smtClean="0">
                <a:latin typeface="+mn-lt"/>
              </a:rPr>
              <a:t>What we aspire to achieve</a:t>
            </a:r>
            <a:endParaRPr lang="en-US" sz="1000" dirty="0">
              <a:latin typeface="+mn-lt"/>
            </a:endParaRPr>
          </a:p>
        </p:txBody>
      </p:sp>
      <p:sp>
        <p:nvSpPr>
          <p:cNvPr id="33" name="Text Box 39"/>
          <p:cNvSpPr txBox="1">
            <a:spLocks noChangeArrowheads="1"/>
          </p:cNvSpPr>
          <p:nvPr/>
        </p:nvSpPr>
        <p:spPr bwMode="auto">
          <a:xfrm>
            <a:off x="2982913" y="2541588"/>
            <a:ext cx="874712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spcAft>
                <a:spcPts val="400"/>
              </a:spcAft>
              <a:buSzPct val="80000"/>
            </a:pPr>
            <a:r>
              <a:rPr lang="en-US" sz="1000" b="1" dirty="0">
                <a:latin typeface="+mn-lt"/>
              </a:rPr>
              <a:t>Situation Analysis</a:t>
            </a: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>
                <a:latin typeface="+mn-lt"/>
              </a:rPr>
              <a:t>Where </a:t>
            </a:r>
            <a:r>
              <a:rPr lang="en-US" sz="1000" i="1" dirty="0" smtClean="0">
                <a:latin typeface="+mn-lt"/>
              </a:rPr>
              <a:t>we</a:t>
            </a:r>
            <a:br>
              <a:rPr lang="en-US" sz="1000" i="1" dirty="0" smtClean="0">
                <a:latin typeface="+mn-lt"/>
              </a:rPr>
            </a:br>
            <a:r>
              <a:rPr lang="en-US" sz="1000" i="1" dirty="0" smtClean="0">
                <a:latin typeface="+mn-lt"/>
              </a:rPr>
              <a:t>are </a:t>
            </a:r>
            <a:r>
              <a:rPr lang="en-US" sz="1000" i="1" dirty="0">
                <a:latin typeface="+mn-lt"/>
              </a:rPr>
              <a:t>today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34" name="Text Box 64"/>
          <p:cNvSpPr txBox="1">
            <a:spLocks noChangeArrowheads="1"/>
          </p:cNvSpPr>
          <p:nvPr/>
        </p:nvSpPr>
        <p:spPr bwMode="auto">
          <a:xfrm>
            <a:off x="3779044" y="3681067"/>
            <a:ext cx="1550987" cy="38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 smtClean="0">
                <a:latin typeface="+mn-lt"/>
              </a:rPr>
              <a:t>Competitive </a:t>
            </a:r>
            <a:r>
              <a:rPr lang="en-US" sz="1000" b="1" dirty="0">
                <a:latin typeface="+mn-lt"/>
              </a:rPr>
              <a:t>Landscape</a:t>
            </a:r>
          </a:p>
        </p:txBody>
      </p:sp>
      <p:sp>
        <p:nvSpPr>
          <p:cNvPr id="35" name="Text Box 65"/>
          <p:cNvSpPr txBox="1">
            <a:spLocks noChangeArrowheads="1"/>
          </p:cNvSpPr>
          <p:nvPr/>
        </p:nvSpPr>
        <p:spPr bwMode="auto">
          <a:xfrm>
            <a:off x="5260181" y="3679680"/>
            <a:ext cx="1500187" cy="38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 smtClean="0">
                <a:latin typeface="+mn-lt"/>
              </a:rPr>
              <a:t>Catholic Educational </a:t>
            </a:r>
            <a:r>
              <a:rPr lang="en-US" sz="1000" b="1" dirty="0">
                <a:latin typeface="+mn-lt"/>
              </a:rPr>
              <a:t>Practices</a:t>
            </a:r>
          </a:p>
        </p:txBody>
      </p:sp>
      <p:sp>
        <p:nvSpPr>
          <p:cNvPr id="36" name="Text Box 64"/>
          <p:cNvSpPr txBox="1">
            <a:spLocks noChangeArrowheads="1"/>
          </p:cNvSpPr>
          <p:nvPr/>
        </p:nvSpPr>
        <p:spPr bwMode="auto">
          <a:xfrm>
            <a:off x="2409825" y="3679679"/>
            <a:ext cx="1049337" cy="38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 smtClean="0">
                <a:latin typeface="+mn-lt"/>
              </a:rPr>
              <a:t>Graduate Profile</a:t>
            </a:r>
            <a:endParaRPr lang="en-US" sz="1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21896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361950" y="685800"/>
            <a:ext cx="8448675" cy="3762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361950" y="323850"/>
            <a:ext cx="8447089" cy="28574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wrap="none" anchor="ctr"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400" b="0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361950" y="4505325"/>
            <a:ext cx="84486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10"/>
          <p:cNvSpPr txBox="1">
            <a:spLocks noChangeArrowheads="1"/>
          </p:cNvSpPr>
          <p:nvPr/>
        </p:nvSpPr>
        <p:spPr bwMode="auto">
          <a:xfrm>
            <a:off x="759024" y="285749"/>
            <a:ext cx="7527725" cy="374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b="0" spc="100" dirty="0" smtClean="0">
                <a:solidFill>
                  <a:schemeClr val="bg1"/>
                </a:solidFill>
                <a:latin typeface="Georgia" pitchFamily="18" charset="0"/>
                <a:cs typeface="Arial" charset="0"/>
              </a:rPr>
              <a:t>ISSUES THAT AFFECT OUR WORK</a:t>
            </a:r>
            <a:endParaRPr lang="en-US" spc="100" dirty="0">
              <a:solidFill>
                <a:schemeClr val="bg1"/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647699" y="1420813"/>
            <a:ext cx="4067175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2C6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School… is </a:t>
            </a:r>
            <a:r>
              <a:rPr lang="en-US" sz="1400" dirty="0"/>
              <a:t>located in… is landlocked, has room to expand, etc.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School governance is parish-owned, </a:t>
            </a:r>
            <a:r>
              <a:rPr lang="en-US" sz="1400" dirty="0" smtClean="0"/>
              <a:t>inter-parochial</a:t>
            </a:r>
            <a:r>
              <a:rPr lang="en-US" sz="1400" dirty="0"/>
              <a:t>, diocesan-owned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Disparity between public and Catholic teacher compensation</a:t>
            </a:r>
          </a:p>
        </p:txBody>
      </p:sp>
      <p:sp>
        <p:nvSpPr>
          <p:cNvPr id="9" name="Rectangle 10"/>
          <p:cNvSpPr txBox="1">
            <a:spLocks noChangeArrowheads="1"/>
          </p:cNvSpPr>
          <p:nvPr/>
        </p:nvSpPr>
        <p:spPr bwMode="auto">
          <a:xfrm>
            <a:off x="787880" y="771681"/>
            <a:ext cx="3603145" cy="440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2000" b="0" dirty="0" smtClean="0">
                <a:solidFill>
                  <a:schemeClr val="accent4"/>
                </a:solidFill>
                <a:latin typeface="+mj-lt"/>
                <a:cs typeface="Arial" charset="0"/>
              </a:rPr>
              <a:t>Critical realities</a:t>
            </a:r>
            <a:endParaRPr lang="en-US" i="1" dirty="0">
              <a:solidFill>
                <a:schemeClr val="accent4"/>
              </a:solidFill>
              <a:latin typeface="+mj-lt"/>
              <a:cs typeface="Arial" charset="0"/>
            </a:endParaRP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4873625" y="1404938"/>
            <a:ext cx="388143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2C6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tbd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32267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>
            <a:off x="361950" y="4505325"/>
            <a:ext cx="844867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47664" y="328613"/>
            <a:ext cx="8461375" cy="40846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none" anchor="ctr"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400" b="0" dirty="0"/>
          </a:p>
        </p:txBody>
      </p:sp>
      <p:grpSp>
        <p:nvGrpSpPr>
          <p:cNvPr id="8" name="Group 33"/>
          <p:cNvGrpSpPr>
            <a:grpSpLocks/>
          </p:cNvGrpSpPr>
          <p:nvPr/>
        </p:nvGrpSpPr>
        <p:grpSpPr bwMode="auto">
          <a:xfrm>
            <a:off x="7973770" y="2644775"/>
            <a:ext cx="323898" cy="1758949"/>
            <a:chOff x="4638" y="368"/>
            <a:chExt cx="432" cy="3128"/>
          </a:xfrm>
          <a:solidFill>
            <a:srgbClr val="9658C0"/>
          </a:solidFill>
        </p:grpSpPr>
        <p:sp>
          <p:nvSpPr>
            <p:cNvPr id="10" name="Oval 15"/>
            <p:cNvSpPr>
              <a:spLocks noChangeArrowheads="1"/>
            </p:cNvSpPr>
            <p:nvPr/>
          </p:nvSpPr>
          <p:spPr bwMode="auto">
            <a:xfrm>
              <a:off x="4638" y="368"/>
              <a:ext cx="432" cy="576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4638" y="1218"/>
              <a:ext cx="432" cy="576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4638" y="2069"/>
              <a:ext cx="432" cy="576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auto">
            <a:xfrm>
              <a:off x="4638" y="2920"/>
              <a:ext cx="432" cy="576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15" name="Rectangle 10"/>
          <p:cNvSpPr txBox="1">
            <a:spLocks noChangeArrowheads="1"/>
          </p:cNvSpPr>
          <p:nvPr/>
        </p:nvSpPr>
        <p:spPr bwMode="auto">
          <a:xfrm>
            <a:off x="730729" y="1740742"/>
            <a:ext cx="5870096" cy="843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4000" b="0" dirty="0" smtClean="0">
                <a:solidFill>
                  <a:schemeClr val="bg1"/>
                </a:solidFill>
                <a:cs typeface="Arial" charset="0"/>
              </a:rPr>
              <a:t>Board Strategies</a:t>
            </a:r>
            <a:endParaRPr lang="en-US" sz="4000" b="0" dirty="0">
              <a:solidFill>
                <a:schemeClr val="bg1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271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361950" y="685800"/>
            <a:ext cx="8448675" cy="3762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7726" y="1466850"/>
            <a:ext cx="7505699" cy="27336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3171826" y="2371725"/>
            <a:ext cx="3257550" cy="1190625"/>
            <a:chOff x="2273300" y="2368550"/>
            <a:chExt cx="5100638" cy="1316038"/>
          </a:xfrm>
        </p:grpSpPr>
        <p:sp>
          <p:nvSpPr>
            <p:cNvPr id="13" name="Oval 24"/>
            <p:cNvSpPr>
              <a:spLocks noChangeArrowheads="1"/>
            </p:cNvSpPr>
            <p:nvPr/>
          </p:nvSpPr>
          <p:spPr bwMode="auto">
            <a:xfrm>
              <a:off x="2670969" y="2436813"/>
              <a:ext cx="4305300" cy="1171575"/>
            </a:xfrm>
            <a:prstGeom prst="ellipse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lnSpc>
                  <a:spcPct val="95000"/>
                </a:lnSpc>
                <a:spcBef>
                  <a:spcPct val="65000"/>
                </a:spcBef>
                <a:buSzPct val="80000"/>
              </a:pPr>
              <a:endParaRPr lang="en-US" sz="1000" dirty="0"/>
            </a:p>
          </p:txBody>
        </p:sp>
        <p:sp>
          <p:nvSpPr>
            <p:cNvPr id="14" name="Oval 30"/>
            <p:cNvSpPr>
              <a:spLocks noChangeArrowheads="1"/>
            </p:cNvSpPr>
            <p:nvPr/>
          </p:nvSpPr>
          <p:spPr bwMode="auto">
            <a:xfrm>
              <a:off x="2273300" y="2368550"/>
              <a:ext cx="5100638" cy="1316038"/>
            </a:xfrm>
            <a:prstGeom prst="ellipse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lnSpc>
                  <a:spcPct val="95000"/>
                </a:lnSpc>
                <a:spcBef>
                  <a:spcPct val="65000"/>
                </a:spcBef>
                <a:buSzPct val="80000"/>
              </a:pPr>
              <a:endParaRPr lang="en-US" sz="1000" dirty="0"/>
            </a:p>
          </p:txBody>
        </p:sp>
        <p:sp>
          <p:nvSpPr>
            <p:cNvPr id="15" name="Oval 31"/>
            <p:cNvSpPr>
              <a:spLocks noChangeArrowheads="1"/>
            </p:cNvSpPr>
            <p:nvPr/>
          </p:nvSpPr>
          <p:spPr bwMode="auto">
            <a:xfrm>
              <a:off x="2956719" y="2513013"/>
              <a:ext cx="3733800" cy="1025525"/>
            </a:xfrm>
            <a:prstGeom prst="ellipse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lnSpc>
                  <a:spcPct val="95000"/>
                </a:lnSpc>
                <a:spcBef>
                  <a:spcPct val="65000"/>
                </a:spcBef>
                <a:buSzPct val="80000"/>
              </a:pPr>
              <a:endParaRPr lang="en-US" sz="1000" dirty="0"/>
            </a:p>
          </p:txBody>
        </p:sp>
      </p:grpSp>
      <p:sp>
        <p:nvSpPr>
          <p:cNvPr id="2" name="Oval 1"/>
          <p:cNvSpPr/>
          <p:nvPr/>
        </p:nvSpPr>
        <p:spPr>
          <a:xfrm>
            <a:off x="3981450" y="1847850"/>
            <a:ext cx="1781175" cy="609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361950" y="323850"/>
            <a:ext cx="8447089" cy="2857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none" anchor="ctr"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400" b="0" dirty="0"/>
          </a:p>
        </p:txBody>
      </p:sp>
      <p:sp>
        <p:nvSpPr>
          <p:cNvPr id="53" name="Rectangle 10"/>
          <p:cNvSpPr txBox="1">
            <a:spLocks noChangeArrowheads="1"/>
          </p:cNvSpPr>
          <p:nvPr/>
        </p:nvSpPr>
        <p:spPr bwMode="auto">
          <a:xfrm>
            <a:off x="778075" y="285749"/>
            <a:ext cx="3555800" cy="374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b="0" spc="100" dirty="0" smtClean="0">
                <a:solidFill>
                  <a:schemeClr val="bg1"/>
                </a:solidFill>
                <a:latin typeface="Georgia" pitchFamily="18" charset="0"/>
                <a:cs typeface="Arial" charset="0"/>
              </a:rPr>
              <a:t>STRATEGIC PLANNING</a:t>
            </a:r>
            <a:endParaRPr lang="en-US" spc="100" dirty="0">
              <a:solidFill>
                <a:schemeClr val="bg1"/>
              </a:solidFill>
              <a:latin typeface="Georgia" pitchFamily="18" charset="0"/>
              <a:cs typeface="Arial" charset="0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361950" y="4505325"/>
            <a:ext cx="84486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Box 29"/>
          <p:cNvSpPr txBox="1">
            <a:spLocks noChangeArrowheads="1"/>
          </p:cNvSpPr>
          <p:nvPr/>
        </p:nvSpPr>
        <p:spPr bwMode="auto">
          <a:xfrm>
            <a:off x="7064375" y="1595439"/>
            <a:ext cx="1117600" cy="12049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9" name="Text Box 29"/>
          <p:cNvSpPr txBox="1">
            <a:spLocks noChangeArrowheads="1"/>
          </p:cNvSpPr>
          <p:nvPr/>
        </p:nvSpPr>
        <p:spPr bwMode="auto">
          <a:xfrm>
            <a:off x="7131050" y="1576389"/>
            <a:ext cx="1155700" cy="109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b="1" dirty="0" smtClean="0">
                <a:latin typeface="+mn-lt"/>
              </a:rPr>
              <a:t>Measures of Success</a:t>
            </a: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>
                <a:latin typeface="+mn-lt"/>
              </a:rPr>
              <a:t>Our </a:t>
            </a:r>
            <a:r>
              <a:rPr lang="en-US" sz="1000" i="1" dirty="0" smtClean="0">
                <a:latin typeface="+mn-lt"/>
              </a:rPr>
              <a:t>quantitative </a:t>
            </a:r>
            <a:r>
              <a:rPr lang="en-US" sz="1000" i="1" dirty="0">
                <a:latin typeface="+mn-lt"/>
              </a:rPr>
              <a:t>indicators of success</a:t>
            </a:r>
            <a:endParaRPr lang="en-US" sz="1000" dirty="0">
              <a:latin typeface="+mn-lt"/>
            </a:endParaRP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7035800" y="2914650"/>
            <a:ext cx="1155700" cy="113347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11" name="Text Box 29"/>
          <p:cNvSpPr txBox="1">
            <a:spLocks noChangeArrowheads="1"/>
          </p:cNvSpPr>
          <p:nvPr/>
        </p:nvSpPr>
        <p:spPr bwMode="auto">
          <a:xfrm>
            <a:off x="7102475" y="2843213"/>
            <a:ext cx="1155700" cy="115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b="1" dirty="0">
                <a:latin typeface="+mn-lt"/>
              </a:rPr>
              <a:t>Stakeholder Perceptions</a:t>
            </a: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>
                <a:latin typeface="+mn-lt"/>
              </a:rPr>
              <a:t>Our qualitative indicators of success</a:t>
            </a:r>
            <a:endParaRPr lang="en-US" sz="1000" dirty="0">
              <a:latin typeface="+mn-lt"/>
            </a:endParaRPr>
          </a:p>
        </p:txBody>
      </p:sp>
      <p:sp>
        <p:nvSpPr>
          <p:cNvPr id="16" name="Text Box 32"/>
          <p:cNvSpPr txBox="1">
            <a:spLocks noChangeArrowheads="1"/>
          </p:cNvSpPr>
          <p:nvPr/>
        </p:nvSpPr>
        <p:spPr bwMode="auto">
          <a:xfrm>
            <a:off x="6183313" y="2425701"/>
            <a:ext cx="960437" cy="98424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solidFill>
                <a:schemeClr val="bg1"/>
              </a:solidFill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7" name="Text Box 33"/>
          <p:cNvSpPr txBox="1">
            <a:spLocks noChangeArrowheads="1"/>
          </p:cNvSpPr>
          <p:nvPr/>
        </p:nvSpPr>
        <p:spPr bwMode="auto">
          <a:xfrm>
            <a:off x="3709194" y="2701925"/>
            <a:ext cx="2314575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b="1" dirty="0">
                <a:latin typeface="+mn-lt"/>
              </a:rPr>
              <a:t>Critical Realities 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i="1" dirty="0">
                <a:latin typeface="+mn-lt"/>
              </a:rPr>
              <a:t>Issues affecting our work</a:t>
            </a:r>
            <a:endParaRPr lang="en-US" sz="1000" dirty="0">
              <a:latin typeface="+mn-lt"/>
            </a:endParaRPr>
          </a:p>
        </p:txBody>
      </p:sp>
      <p:sp>
        <p:nvSpPr>
          <p:cNvPr id="18" name="AutoShape 38"/>
          <p:cNvSpPr>
            <a:spLocks noChangeArrowheads="1"/>
          </p:cNvSpPr>
          <p:nvPr/>
        </p:nvSpPr>
        <p:spPr bwMode="auto">
          <a:xfrm>
            <a:off x="2705100" y="2305050"/>
            <a:ext cx="1247776" cy="1209675"/>
          </a:xfrm>
          <a:prstGeom prst="diamond">
            <a:avLst/>
          </a:prstGeom>
          <a:solidFill>
            <a:schemeClr val="bg1"/>
          </a:solidFill>
          <a:ln w="19050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000" dirty="0"/>
          </a:p>
        </p:txBody>
      </p:sp>
      <p:sp>
        <p:nvSpPr>
          <p:cNvPr id="20" name="Text Box 61"/>
          <p:cNvSpPr txBox="1">
            <a:spLocks noChangeArrowheads="1"/>
          </p:cNvSpPr>
          <p:nvPr/>
        </p:nvSpPr>
        <p:spPr bwMode="auto">
          <a:xfrm>
            <a:off x="3721894" y="1916113"/>
            <a:ext cx="228917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b="1" dirty="0" smtClean="0">
                <a:solidFill>
                  <a:schemeClr val="bg1"/>
                </a:solidFill>
                <a:latin typeface="+mn-lt"/>
              </a:rPr>
              <a:t>Strategies</a:t>
            </a:r>
            <a:endParaRPr lang="en-US" sz="1000" b="1" dirty="0">
              <a:solidFill>
                <a:schemeClr val="bg1"/>
              </a:solidFill>
              <a:latin typeface="+mn-lt"/>
            </a:endParaRPr>
          </a:p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i="1" dirty="0">
                <a:solidFill>
                  <a:schemeClr val="bg1"/>
                </a:solidFill>
                <a:latin typeface="+mn-lt"/>
              </a:rPr>
              <a:t>Shared agenda for success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endParaRPr lang="en-US" sz="1000" dirty="0">
              <a:solidFill>
                <a:schemeClr val="bg1"/>
              </a:solidFill>
              <a:latin typeface="+mn-lt"/>
            </a:endParaRPr>
          </a:p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dirty="0">
                <a:solidFill>
                  <a:schemeClr val="bg1"/>
                </a:solidFill>
                <a:latin typeface="+mn-lt"/>
              </a:rPr>
              <a:t>  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dirty="0">
                <a:solidFill>
                  <a:schemeClr val="bg1"/>
                </a:solidFill>
                <a:latin typeface="+mn-lt"/>
              </a:rPr>
              <a:t>  </a:t>
            </a:r>
          </a:p>
        </p:txBody>
      </p:sp>
      <p:sp>
        <p:nvSpPr>
          <p:cNvPr id="21" name="Text Box 62"/>
          <p:cNvSpPr txBox="1">
            <a:spLocks noChangeArrowheads="1"/>
          </p:cNvSpPr>
          <p:nvPr/>
        </p:nvSpPr>
        <p:spPr bwMode="auto">
          <a:xfrm>
            <a:off x="2570163" y="1714500"/>
            <a:ext cx="1039812" cy="238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>
                <a:latin typeface="+mn-lt"/>
              </a:rPr>
              <a:t>Direction</a:t>
            </a:r>
          </a:p>
        </p:txBody>
      </p:sp>
      <p:sp>
        <p:nvSpPr>
          <p:cNvPr id="22" name="Text Box 63"/>
          <p:cNvSpPr txBox="1">
            <a:spLocks noChangeArrowheads="1"/>
          </p:cNvSpPr>
          <p:nvPr/>
        </p:nvSpPr>
        <p:spPr bwMode="auto">
          <a:xfrm>
            <a:off x="5662613" y="1714500"/>
            <a:ext cx="995362" cy="238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>
                <a:latin typeface="+mn-lt"/>
              </a:rPr>
              <a:t>Trends</a:t>
            </a:r>
          </a:p>
        </p:txBody>
      </p:sp>
      <p:sp>
        <p:nvSpPr>
          <p:cNvPr id="25" name="Text Box 29"/>
          <p:cNvSpPr txBox="1">
            <a:spLocks noChangeArrowheads="1"/>
          </p:cNvSpPr>
          <p:nvPr/>
        </p:nvSpPr>
        <p:spPr bwMode="auto">
          <a:xfrm>
            <a:off x="987425" y="1595438"/>
            <a:ext cx="1098550" cy="11572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26" name="Text Box 29"/>
          <p:cNvSpPr txBox="1">
            <a:spLocks noChangeArrowheads="1"/>
          </p:cNvSpPr>
          <p:nvPr/>
        </p:nvSpPr>
        <p:spPr bwMode="auto">
          <a:xfrm>
            <a:off x="996950" y="1576388"/>
            <a:ext cx="1155700" cy="87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b="1" dirty="0" smtClean="0">
                <a:latin typeface="+mn-lt"/>
              </a:rPr>
              <a:t>Responsibilities</a:t>
            </a: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 smtClean="0">
                <a:latin typeface="+mn-lt"/>
              </a:rPr>
              <a:t>What we do</a:t>
            </a:r>
            <a:endParaRPr lang="en-US" sz="1000" dirty="0">
              <a:latin typeface="+mn-lt"/>
            </a:endParaRPr>
          </a:p>
        </p:txBody>
      </p:sp>
      <p:sp>
        <p:nvSpPr>
          <p:cNvPr id="27" name="Text Box 29"/>
          <p:cNvSpPr txBox="1">
            <a:spLocks noChangeArrowheads="1"/>
          </p:cNvSpPr>
          <p:nvPr/>
        </p:nvSpPr>
        <p:spPr bwMode="auto">
          <a:xfrm>
            <a:off x="987425" y="2881313"/>
            <a:ext cx="1098550" cy="11572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28" name="Text Box 29"/>
          <p:cNvSpPr txBox="1">
            <a:spLocks noChangeArrowheads="1"/>
          </p:cNvSpPr>
          <p:nvPr/>
        </p:nvSpPr>
        <p:spPr bwMode="auto">
          <a:xfrm>
            <a:off x="1003300" y="2862264"/>
            <a:ext cx="1155700" cy="105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b="1" dirty="0" smtClean="0">
                <a:latin typeface="+mn-lt"/>
              </a:rPr>
              <a:t>Philosophy of Education</a:t>
            </a: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 smtClean="0">
                <a:latin typeface="+mn-lt"/>
              </a:rPr>
              <a:t>What’s</a:t>
            </a:r>
            <a:br>
              <a:rPr lang="en-US" sz="1000" i="1" dirty="0" smtClean="0">
                <a:latin typeface="+mn-lt"/>
              </a:rPr>
            </a:br>
            <a:r>
              <a:rPr lang="en-US" sz="1000" i="1" dirty="0" smtClean="0">
                <a:latin typeface="+mn-lt"/>
              </a:rPr>
              <a:t>important</a:t>
            </a:r>
            <a:br>
              <a:rPr lang="en-US" sz="1000" i="1" dirty="0" smtClean="0">
                <a:latin typeface="+mn-lt"/>
              </a:rPr>
            </a:br>
            <a:r>
              <a:rPr lang="en-US" sz="1000" i="1" dirty="0" smtClean="0">
                <a:latin typeface="+mn-lt"/>
              </a:rPr>
              <a:t>to us</a:t>
            </a:r>
            <a:endParaRPr lang="en-US" sz="1000" dirty="0">
              <a:latin typeface="+mn-lt"/>
            </a:endParaRPr>
          </a:p>
        </p:txBody>
      </p:sp>
      <p:sp>
        <p:nvSpPr>
          <p:cNvPr id="29" name="Text Box 32"/>
          <p:cNvSpPr txBox="1">
            <a:spLocks noChangeArrowheads="1"/>
          </p:cNvSpPr>
          <p:nvPr/>
        </p:nvSpPr>
        <p:spPr bwMode="auto">
          <a:xfrm>
            <a:off x="1982788" y="2378076"/>
            <a:ext cx="960437" cy="984249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</a:ln>
          <a:effectLst/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solidFill>
                <a:schemeClr val="bg1"/>
              </a:solidFill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0" name="Text Box 29"/>
          <p:cNvSpPr txBox="1">
            <a:spLocks noChangeArrowheads="1"/>
          </p:cNvSpPr>
          <p:nvPr/>
        </p:nvSpPr>
        <p:spPr bwMode="auto">
          <a:xfrm>
            <a:off x="1978025" y="2490789"/>
            <a:ext cx="1031875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ts val="600"/>
              </a:spcAft>
              <a:buSzPct val="80000"/>
            </a:pPr>
            <a:r>
              <a:rPr lang="en-US" sz="1000" b="1" dirty="0" smtClean="0">
                <a:latin typeface="+mn-lt"/>
              </a:rPr>
              <a:t>Mission</a:t>
            </a: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 smtClean="0">
                <a:latin typeface="+mn-lt"/>
              </a:rPr>
              <a:t>Why we exist</a:t>
            </a:r>
            <a:endParaRPr lang="en-US" sz="1000" dirty="0">
              <a:latin typeface="+mn-lt"/>
            </a:endParaRPr>
          </a:p>
        </p:txBody>
      </p:sp>
      <p:sp>
        <p:nvSpPr>
          <p:cNvPr id="31" name="Text Box 29"/>
          <p:cNvSpPr txBox="1">
            <a:spLocks noChangeArrowheads="1"/>
          </p:cNvSpPr>
          <p:nvPr/>
        </p:nvSpPr>
        <p:spPr bwMode="auto">
          <a:xfrm>
            <a:off x="6188075" y="2509839"/>
            <a:ext cx="1031875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ts val="600"/>
              </a:spcAft>
              <a:buSzPct val="80000"/>
            </a:pPr>
            <a:r>
              <a:rPr lang="en-US" sz="1000" b="1" dirty="0" smtClean="0">
                <a:latin typeface="+mn-lt"/>
              </a:rPr>
              <a:t>Vision</a:t>
            </a: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 smtClean="0">
                <a:latin typeface="+mn-lt"/>
              </a:rPr>
              <a:t>What we aspire to achieve</a:t>
            </a:r>
            <a:endParaRPr lang="en-US" sz="1000" dirty="0">
              <a:latin typeface="+mn-lt"/>
            </a:endParaRPr>
          </a:p>
        </p:txBody>
      </p:sp>
      <p:sp>
        <p:nvSpPr>
          <p:cNvPr id="33" name="Text Box 39"/>
          <p:cNvSpPr txBox="1">
            <a:spLocks noChangeArrowheads="1"/>
          </p:cNvSpPr>
          <p:nvPr/>
        </p:nvSpPr>
        <p:spPr bwMode="auto">
          <a:xfrm>
            <a:off x="2982913" y="2541588"/>
            <a:ext cx="874712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spcAft>
                <a:spcPts val="400"/>
              </a:spcAft>
              <a:buSzPct val="80000"/>
            </a:pPr>
            <a:r>
              <a:rPr lang="en-US" sz="1000" b="1" dirty="0">
                <a:latin typeface="+mn-lt"/>
              </a:rPr>
              <a:t>Situation Analysis</a:t>
            </a: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>
                <a:latin typeface="+mn-lt"/>
              </a:rPr>
              <a:t>Where </a:t>
            </a:r>
            <a:r>
              <a:rPr lang="en-US" sz="1000" i="1" dirty="0" smtClean="0">
                <a:latin typeface="+mn-lt"/>
              </a:rPr>
              <a:t>we</a:t>
            </a:r>
            <a:br>
              <a:rPr lang="en-US" sz="1000" i="1" dirty="0" smtClean="0">
                <a:latin typeface="+mn-lt"/>
              </a:rPr>
            </a:br>
            <a:r>
              <a:rPr lang="en-US" sz="1000" i="1" dirty="0" smtClean="0">
                <a:latin typeface="+mn-lt"/>
              </a:rPr>
              <a:t>are </a:t>
            </a:r>
            <a:r>
              <a:rPr lang="en-US" sz="1000" i="1" dirty="0">
                <a:latin typeface="+mn-lt"/>
              </a:rPr>
              <a:t>today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34" name="Text Box 64"/>
          <p:cNvSpPr txBox="1">
            <a:spLocks noChangeArrowheads="1"/>
          </p:cNvSpPr>
          <p:nvPr/>
        </p:nvSpPr>
        <p:spPr bwMode="auto">
          <a:xfrm>
            <a:off x="3779044" y="3681067"/>
            <a:ext cx="1550987" cy="38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 smtClean="0">
                <a:latin typeface="+mn-lt"/>
              </a:rPr>
              <a:t>Competitive </a:t>
            </a:r>
            <a:r>
              <a:rPr lang="en-US" sz="1000" b="1" dirty="0">
                <a:latin typeface="+mn-lt"/>
              </a:rPr>
              <a:t>Landscape</a:t>
            </a:r>
          </a:p>
        </p:txBody>
      </p:sp>
      <p:sp>
        <p:nvSpPr>
          <p:cNvPr id="35" name="Text Box 65"/>
          <p:cNvSpPr txBox="1">
            <a:spLocks noChangeArrowheads="1"/>
          </p:cNvSpPr>
          <p:nvPr/>
        </p:nvSpPr>
        <p:spPr bwMode="auto">
          <a:xfrm>
            <a:off x="5260181" y="3679680"/>
            <a:ext cx="1500187" cy="38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 smtClean="0">
                <a:latin typeface="+mn-lt"/>
              </a:rPr>
              <a:t>Catholic Educational </a:t>
            </a:r>
            <a:r>
              <a:rPr lang="en-US" sz="1000" b="1" dirty="0">
                <a:latin typeface="+mn-lt"/>
              </a:rPr>
              <a:t>Practices</a:t>
            </a:r>
          </a:p>
        </p:txBody>
      </p:sp>
      <p:sp>
        <p:nvSpPr>
          <p:cNvPr id="36" name="Text Box 64"/>
          <p:cNvSpPr txBox="1">
            <a:spLocks noChangeArrowheads="1"/>
          </p:cNvSpPr>
          <p:nvPr/>
        </p:nvSpPr>
        <p:spPr bwMode="auto">
          <a:xfrm>
            <a:off x="2409825" y="3679679"/>
            <a:ext cx="1049337" cy="38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 smtClean="0">
                <a:latin typeface="+mn-lt"/>
              </a:rPr>
              <a:t>Graduate Profile</a:t>
            </a:r>
            <a:endParaRPr lang="en-US" sz="1000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8075" y="1165423"/>
            <a:ext cx="4463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1"/>
                </a:solidFill>
              </a:rPr>
              <a:t>Governance and Leadership, Operational Vitality</a:t>
            </a:r>
            <a:endParaRPr lang="en-US" sz="1400" b="1" dirty="0">
              <a:solidFill>
                <a:schemeClr val="accent1"/>
              </a:solidFill>
            </a:endParaRPr>
          </a:p>
        </p:txBody>
      </p:sp>
      <p:sp>
        <p:nvSpPr>
          <p:cNvPr id="37" name="Rectangle 10"/>
          <p:cNvSpPr txBox="1">
            <a:spLocks noChangeArrowheads="1"/>
          </p:cNvSpPr>
          <p:nvPr/>
        </p:nvSpPr>
        <p:spPr bwMode="auto">
          <a:xfrm>
            <a:off x="758620" y="771681"/>
            <a:ext cx="3603145" cy="440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2000" b="0" dirty="0" smtClean="0">
                <a:solidFill>
                  <a:schemeClr val="accent4"/>
                </a:solidFill>
                <a:latin typeface="+mj-lt"/>
                <a:cs typeface="Arial" charset="0"/>
              </a:rPr>
              <a:t>Board strategies</a:t>
            </a:r>
          </a:p>
          <a:p>
            <a:pPr eaLnBrk="1" hangingPunct="1">
              <a:lnSpc>
                <a:spcPct val="85000"/>
              </a:lnSpc>
            </a:pPr>
            <a:endParaRPr lang="en-US" i="1" dirty="0">
              <a:solidFill>
                <a:schemeClr val="accent4"/>
              </a:solidFill>
              <a:latin typeface="+mj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791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361950" y="685800"/>
            <a:ext cx="8448675" cy="3762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361950" y="323850"/>
            <a:ext cx="8447089" cy="2857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none" anchor="ctr"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400" b="0" dirty="0"/>
          </a:p>
        </p:txBody>
      </p:sp>
      <p:sp>
        <p:nvSpPr>
          <p:cNvPr id="53" name="Rectangle 10"/>
          <p:cNvSpPr txBox="1">
            <a:spLocks noChangeArrowheads="1"/>
          </p:cNvSpPr>
          <p:nvPr/>
        </p:nvSpPr>
        <p:spPr bwMode="auto">
          <a:xfrm>
            <a:off x="759025" y="285749"/>
            <a:ext cx="3555800" cy="374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b="0" spc="100" dirty="0" smtClean="0">
                <a:solidFill>
                  <a:schemeClr val="bg1"/>
                </a:solidFill>
                <a:latin typeface="Georgia" pitchFamily="18" charset="0"/>
                <a:cs typeface="Arial" charset="0"/>
              </a:rPr>
              <a:t>STRATEGIES AND TACTICS</a:t>
            </a:r>
            <a:endParaRPr lang="en-US" spc="100" dirty="0">
              <a:solidFill>
                <a:schemeClr val="bg1"/>
              </a:solidFill>
              <a:latin typeface="Georgia" pitchFamily="18" charset="0"/>
              <a:cs typeface="Arial" charset="0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361950" y="4505325"/>
            <a:ext cx="84486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756616" y="1200644"/>
            <a:ext cx="6387134" cy="3043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114300" indent="-114300" defTabSz="114300">
              <a:lnSpc>
                <a:spcPct val="95000"/>
              </a:lnSpc>
              <a:spcAft>
                <a:spcPct val="30000"/>
              </a:spcAft>
              <a:buSzPct val="80000"/>
              <a:defRPr/>
            </a:pPr>
            <a:r>
              <a:rPr lang="en-US" sz="1400" b="1" dirty="0"/>
              <a:t>G</a:t>
            </a:r>
            <a:r>
              <a:rPr lang="en-US" sz="1400" b="1" dirty="0" smtClean="0"/>
              <a:t>overnance and Leadership (example)</a:t>
            </a:r>
            <a:endParaRPr lang="en-US" sz="1400" b="1" dirty="0"/>
          </a:p>
          <a:p>
            <a:pPr lvl="0"/>
            <a:endParaRPr lang="en-US" sz="1400" b="1" dirty="0" smtClean="0"/>
          </a:p>
          <a:p>
            <a:pPr lvl="0"/>
            <a:r>
              <a:rPr lang="en-US" sz="1400" b="1" dirty="0" smtClean="0"/>
              <a:t>Standard </a:t>
            </a:r>
            <a:r>
              <a:rPr lang="en-US" sz="1400" b="1" dirty="0"/>
              <a:t>#6:</a:t>
            </a:r>
            <a:r>
              <a:rPr lang="en-US" sz="1400" dirty="0"/>
              <a:t> An excellent Catholic School has a qualified leader/leadership team empowered by the governing body to realize and implement the school’s mission and vision.</a:t>
            </a:r>
          </a:p>
          <a:p>
            <a:pPr lvl="0"/>
            <a:endParaRPr lang="en-US" sz="1400" b="1" dirty="0" smtClean="0"/>
          </a:p>
          <a:p>
            <a:pPr lvl="0"/>
            <a:r>
              <a:rPr lang="en-US" sz="1400" b="1" dirty="0" smtClean="0"/>
              <a:t>Strategy </a:t>
            </a:r>
            <a:r>
              <a:rPr lang="en-US" sz="1400" b="1" dirty="0"/>
              <a:t>for #6:</a:t>
            </a:r>
            <a:r>
              <a:rPr lang="en-US" sz="1400" dirty="0"/>
              <a:t> Continue to evolve our school’s leadership team that is empowered by the governing body to realize and implement our school’s mission and vision.</a:t>
            </a:r>
          </a:p>
          <a:p>
            <a:r>
              <a:rPr lang="en-US" sz="1400" dirty="0"/>
              <a:t> </a:t>
            </a:r>
          </a:p>
          <a:p>
            <a:pPr marL="114300" indent="-114300" defTabSz="114300">
              <a:lnSpc>
                <a:spcPct val="95000"/>
              </a:lnSpc>
              <a:spcAft>
                <a:spcPct val="30000"/>
              </a:spcAft>
              <a:buSzPct val="80000"/>
              <a:buFont typeface="Arial" pitchFamily="34" charset="0"/>
              <a:buChar char="•"/>
              <a:defRPr/>
            </a:pPr>
            <a:endParaRPr lang="en-US" sz="1400" dirty="0"/>
          </a:p>
          <a:p>
            <a:pPr defTabSz="114300">
              <a:lnSpc>
                <a:spcPct val="95000"/>
              </a:lnSpc>
              <a:spcAft>
                <a:spcPct val="30000"/>
              </a:spcAft>
              <a:buSzPct val="80000"/>
              <a:defRPr/>
            </a:pPr>
            <a:endParaRPr lang="en-US" sz="1400" dirty="0"/>
          </a:p>
          <a:p>
            <a:pPr marL="114300" indent="-114300" defTabSz="114300">
              <a:lnSpc>
                <a:spcPct val="95000"/>
              </a:lnSpc>
              <a:spcAft>
                <a:spcPct val="30000"/>
              </a:spcAft>
              <a:buSzPct val="80000"/>
              <a:defRPr/>
            </a:pPr>
            <a:endParaRPr lang="en-US" sz="1400" b="1" dirty="0"/>
          </a:p>
        </p:txBody>
      </p:sp>
      <p:sp>
        <p:nvSpPr>
          <p:cNvPr id="10" name="Rectangle 10"/>
          <p:cNvSpPr txBox="1">
            <a:spLocks noChangeArrowheads="1"/>
          </p:cNvSpPr>
          <p:nvPr/>
        </p:nvSpPr>
        <p:spPr bwMode="auto">
          <a:xfrm>
            <a:off x="758620" y="771681"/>
            <a:ext cx="3603145" cy="440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2000" b="0" dirty="0" smtClean="0">
                <a:solidFill>
                  <a:schemeClr val="accent4"/>
                </a:solidFill>
                <a:latin typeface="+mj-lt"/>
                <a:cs typeface="Arial" charset="0"/>
              </a:rPr>
              <a:t>Board strategies</a:t>
            </a:r>
          </a:p>
          <a:p>
            <a:pPr eaLnBrk="1" hangingPunct="1">
              <a:lnSpc>
                <a:spcPct val="85000"/>
              </a:lnSpc>
            </a:pPr>
            <a:endParaRPr lang="en-US" i="1" dirty="0">
              <a:solidFill>
                <a:schemeClr val="accent4"/>
              </a:solidFill>
              <a:latin typeface="+mj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8777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361950" y="685800"/>
            <a:ext cx="8448675" cy="3762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361950" y="323850"/>
            <a:ext cx="8447089" cy="2857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none" anchor="ctr"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400" b="0" dirty="0"/>
          </a:p>
        </p:txBody>
      </p:sp>
      <p:sp>
        <p:nvSpPr>
          <p:cNvPr id="53" name="Rectangle 10"/>
          <p:cNvSpPr txBox="1">
            <a:spLocks noChangeArrowheads="1"/>
          </p:cNvSpPr>
          <p:nvPr/>
        </p:nvSpPr>
        <p:spPr bwMode="auto">
          <a:xfrm>
            <a:off x="759025" y="285749"/>
            <a:ext cx="3555800" cy="374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b="0" spc="100" dirty="0" smtClean="0">
                <a:solidFill>
                  <a:schemeClr val="bg1"/>
                </a:solidFill>
                <a:latin typeface="Georgia" pitchFamily="18" charset="0"/>
                <a:cs typeface="Arial" charset="0"/>
              </a:rPr>
              <a:t>STRATEGIES AND TACTICS</a:t>
            </a:r>
            <a:endParaRPr lang="en-US" spc="100" dirty="0">
              <a:solidFill>
                <a:schemeClr val="bg1"/>
              </a:solidFill>
              <a:latin typeface="Georgia" pitchFamily="18" charset="0"/>
              <a:cs typeface="Arial" charset="0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361950" y="4505325"/>
            <a:ext cx="84486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0"/>
          <p:cNvSpPr txBox="1">
            <a:spLocks noChangeArrowheads="1"/>
          </p:cNvSpPr>
          <p:nvPr/>
        </p:nvSpPr>
        <p:spPr bwMode="auto">
          <a:xfrm>
            <a:off x="758620" y="771681"/>
            <a:ext cx="3603145" cy="440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2000" b="0" dirty="0" smtClean="0">
                <a:solidFill>
                  <a:schemeClr val="accent4"/>
                </a:solidFill>
                <a:latin typeface="+mj-lt"/>
                <a:cs typeface="Arial" charset="0"/>
              </a:rPr>
              <a:t>Board strategies</a:t>
            </a:r>
          </a:p>
          <a:p>
            <a:pPr eaLnBrk="1" hangingPunct="1">
              <a:lnSpc>
                <a:spcPct val="85000"/>
              </a:lnSpc>
            </a:pPr>
            <a:endParaRPr lang="en-US" i="1" dirty="0">
              <a:solidFill>
                <a:schemeClr val="accent4"/>
              </a:solidFill>
              <a:latin typeface="+mj-lt"/>
              <a:cs typeface="Arial" charset="0"/>
            </a:endParaRP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752475" y="1296055"/>
            <a:ext cx="38814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2C6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400" b="1" dirty="0"/>
              <a:t>Operational Vitality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tbd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69531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349252" y="690681"/>
            <a:ext cx="8448675" cy="3762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361950" y="323850"/>
            <a:ext cx="8447089" cy="28574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none" anchor="ctr"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400" b="0" dirty="0"/>
          </a:p>
        </p:txBody>
      </p:sp>
      <p:sp>
        <p:nvSpPr>
          <p:cNvPr id="53" name="Rectangle 10"/>
          <p:cNvSpPr txBox="1">
            <a:spLocks noChangeArrowheads="1"/>
          </p:cNvSpPr>
          <p:nvPr/>
        </p:nvSpPr>
        <p:spPr bwMode="auto">
          <a:xfrm>
            <a:off x="759025" y="285749"/>
            <a:ext cx="3555800" cy="374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b="0" spc="100" dirty="0" smtClean="0">
                <a:solidFill>
                  <a:schemeClr val="bg1"/>
                </a:solidFill>
                <a:latin typeface="Georgia" pitchFamily="18" charset="0"/>
                <a:cs typeface="Arial" charset="0"/>
              </a:rPr>
              <a:t>DIRECTION</a:t>
            </a:r>
            <a:endParaRPr lang="en-US" spc="100" dirty="0">
              <a:solidFill>
                <a:schemeClr val="bg1"/>
              </a:solidFill>
              <a:latin typeface="Georgia" pitchFamily="18" charset="0"/>
              <a:cs typeface="Arial" charset="0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361950" y="4505325"/>
            <a:ext cx="84486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638174" y="1771650"/>
            <a:ext cx="345122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Strong partnership between parish and school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Catholic identity/faith first is primary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Academic </a:t>
            </a:r>
            <a:r>
              <a:rPr lang="en-US" sz="1400" dirty="0" smtClean="0"/>
              <a:t>excellence</a:t>
            </a:r>
            <a:endParaRPr lang="en-US" sz="14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Disciplined </a:t>
            </a:r>
            <a:r>
              <a:rPr lang="en-US" sz="1400" dirty="0"/>
              <a:t>climate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Parents are empowered (access to greater participation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sp>
        <p:nvSpPr>
          <p:cNvPr id="49" name="TextBox 48"/>
          <p:cNvSpPr txBox="1"/>
          <p:nvPr/>
        </p:nvSpPr>
        <p:spPr>
          <a:xfrm>
            <a:off x="4802187" y="1752600"/>
            <a:ext cx="337978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Technology is </a:t>
            </a:r>
            <a:r>
              <a:rPr lang="en-US" sz="1400" dirty="0" smtClean="0"/>
              <a:t>lagging</a:t>
            </a:r>
            <a:endParaRPr lang="en-US" sz="14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Serving </a:t>
            </a:r>
            <a:r>
              <a:rPr lang="en-US" sz="1400" dirty="0"/>
              <a:t>more diverse learners (struggling to accelerated)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Steadily growing </a:t>
            </a:r>
            <a:r>
              <a:rPr lang="en-US" sz="1400" dirty="0" smtClean="0"/>
              <a:t>Hispanic population </a:t>
            </a:r>
            <a:endParaRPr lang="en-US" sz="14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Financially </a:t>
            </a:r>
            <a:r>
              <a:rPr lang="en-US" sz="1400" dirty="0" smtClean="0"/>
              <a:t>challenged</a:t>
            </a:r>
            <a:endParaRPr lang="en-US" sz="1400" dirty="0"/>
          </a:p>
        </p:txBody>
      </p:sp>
      <p:sp>
        <p:nvSpPr>
          <p:cNvPr id="50" name="Rectangle 10"/>
          <p:cNvSpPr txBox="1">
            <a:spLocks noChangeArrowheads="1"/>
          </p:cNvSpPr>
          <p:nvPr/>
        </p:nvSpPr>
        <p:spPr bwMode="auto">
          <a:xfrm>
            <a:off x="759305" y="781206"/>
            <a:ext cx="3603145" cy="440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2000" b="0" dirty="0" smtClean="0">
                <a:solidFill>
                  <a:schemeClr val="accent4"/>
                </a:solidFill>
                <a:latin typeface="+mj-lt"/>
                <a:cs typeface="Arial" charset="0"/>
              </a:rPr>
              <a:t>(School Name)</a:t>
            </a:r>
            <a:endParaRPr lang="en-US" sz="2000" dirty="0">
              <a:solidFill>
                <a:schemeClr val="accent4"/>
              </a:solidFill>
              <a:latin typeface="+mj-lt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1049" y="1209675"/>
            <a:ext cx="74961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accent1"/>
                </a:solidFill>
              </a:rPr>
              <a:t>Snapshot of current </a:t>
            </a:r>
            <a:r>
              <a:rPr lang="en-US" sz="1400" i="1" dirty="0" smtClean="0">
                <a:solidFill>
                  <a:schemeClr val="accent1"/>
                </a:solidFill>
              </a:rPr>
              <a:t>status and practices</a:t>
            </a:r>
            <a:endParaRPr lang="en-US" sz="1400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543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>
            <a:off x="361950" y="4505325"/>
            <a:ext cx="844867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47664" y="328613"/>
            <a:ext cx="8461375" cy="40846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none" anchor="ctr"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400" b="0" dirty="0"/>
          </a:p>
        </p:txBody>
      </p:sp>
      <p:grpSp>
        <p:nvGrpSpPr>
          <p:cNvPr id="8" name="Group 33"/>
          <p:cNvGrpSpPr>
            <a:grpSpLocks/>
          </p:cNvGrpSpPr>
          <p:nvPr/>
        </p:nvGrpSpPr>
        <p:grpSpPr bwMode="auto">
          <a:xfrm>
            <a:off x="7973770" y="2644775"/>
            <a:ext cx="323898" cy="1758949"/>
            <a:chOff x="4638" y="368"/>
            <a:chExt cx="432" cy="3128"/>
          </a:xfrm>
          <a:solidFill>
            <a:srgbClr val="9658C0"/>
          </a:solidFill>
        </p:grpSpPr>
        <p:sp>
          <p:nvSpPr>
            <p:cNvPr id="10" name="Oval 15"/>
            <p:cNvSpPr>
              <a:spLocks noChangeArrowheads="1"/>
            </p:cNvSpPr>
            <p:nvPr/>
          </p:nvSpPr>
          <p:spPr bwMode="auto">
            <a:xfrm>
              <a:off x="4638" y="368"/>
              <a:ext cx="432" cy="576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4638" y="1218"/>
              <a:ext cx="432" cy="576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4638" y="2069"/>
              <a:ext cx="432" cy="576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auto">
            <a:xfrm>
              <a:off x="4638" y="2920"/>
              <a:ext cx="432" cy="576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15" name="Rectangle 10"/>
          <p:cNvSpPr txBox="1">
            <a:spLocks noChangeArrowheads="1"/>
          </p:cNvSpPr>
          <p:nvPr/>
        </p:nvSpPr>
        <p:spPr bwMode="auto">
          <a:xfrm>
            <a:off x="730729" y="1740742"/>
            <a:ext cx="5870096" cy="843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4000" b="0" dirty="0" smtClean="0">
                <a:solidFill>
                  <a:schemeClr val="bg1"/>
                </a:solidFill>
                <a:cs typeface="Arial" charset="0"/>
              </a:rPr>
              <a:t>Board Tactics</a:t>
            </a:r>
            <a:endParaRPr lang="en-US" sz="4000" b="0" dirty="0">
              <a:solidFill>
                <a:schemeClr val="bg1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054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361950" y="685800"/>
            <a:ext cx="8448675" cy="3762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361950" y="4505325"/>
            <a:ext cx="84486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55489" y="1835073"/>
            <a:ext cx="393079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indent="-111125"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b="1" dirty="0" smtClean="0"/>
              <a:t>Tactic to meet Benchmark #6.4: </a:t>
            </a:r>
            <a:r>
              <a:rPr lang="en-US" sz="1400" dirty="0" smtClean="0"/>
              <a:t>Establish and support networks of collaboration at all levels within the school community (boosters, home and school association, board, finance council, student council, etc.) to advance excellence.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61950" y="323850"/>
            <a:ext cx="8447089" cy="2857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none" anchor="ctr"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400" b="0" dirty="0"/>
          </a:p>
        </p:txBody>
      </p:sp>
      <p:sp>
        <p:nvSpPr>
          <p:cNvPr id="10" name="Rectangle 10"/>
          <p:cNvSpPr txBox="1">
            <a:spLocks noChangeArrowheads="1"/>
          </p:cNvSpPr>
          <p:nvPr/>
        </p:nvSpPr>
        <p:spPr bwMode="auto">
          <a:xfrm>
            <a:off x="759025" y="285749"/>
            <a:ext cx="3555800" cy="374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b="0" spc="100" dirty="0" smtClean="0">
                <a:solidFill>
                  <a:schemeClr val="bg1"/>
                </a:solidFill>
                <a:latin typeface="Georgia" pitchFamily="18" charset="0"/>
                <a:cs typeface="Arial" charset="0"/>
              </a:rPr>
              <a:t>STRATEGIES AND TACTICS</a:t>
            </a:r>
            <a:endParaRPr lang="en-US" spc="100" dirty="0">
              <a:solidFill>
                <a:schemeClr val="bg1"/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11" name="Rectangle 10"/>
          <p:cNvSpPr txBox="1">
            <a:spLocks noChangeArrowheads="1"/>
          </p:cNvSpPr>
          <p:nvPr/>
        </p:nvSpPr>
        <p:spPr bwMode="auto">
          <a:xfrm>
            <a:off x="761247" y="871714"/>
            <a:ext cx="7357035" cy="532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defTabSz="114300">
              <a:lnSpc>
                <a:spcPct val="95000"/>
              </a:lnSpc>
              <a:spcAft>
                <a:spcPct val="30000"/>
              </a:spcAft>
              <a:buSzPct val="80000"/>
              <a:defRPr/>
            </a:pPr>
            <a:r>
              <a:rPr lang="en-US" sz="1300" dirty="0" smtClean="0">
                <a:solidFill>
                  <a:schemeClr val="accent1"/>
                </a:solidFill>
              </a:rPr>
              <a:t>BOARD STRATEGY#6: </a:t>
            </a:r>
            <a:r>
              <a:rPr lang="en-US" sz="1300" dirty="0">
                <a:solidFill>
                  <a:schemeClr val="accent1"/>
                </a:solidFill>
              </a:rPr>
              <a:t>Continue to evolve our school’s leadership team that is empowered by the governing body to realize and implement our school’s mission and vision</a:t>
            </a:r>
            <a:r>
              <a:rPr lang="en-US" sz="1300" dirty="0" smtClean="0">
                <a:solidFill>
                  <a:schemeClr val="accent1"/>
                </a:solidFill>
              </a:rPr>
              <a:t>.</a:t>
            </a:r>
            <a:endParaRPr lang="en-US" sz="1300" b="0" dirty="0">
              <a:solidFill>
                <a:schemeClr val="accent1"/>
              </a:solidFill>
            </a:endParaRPr>
          </a:p>
        </p:txBody>
      </p:sp>
      <p:sp>
        <p:nvSpPr>
          <p:cNvPr id="12" name="Rectangle 10"/>
          <p:cNvSpPr txBox="1">
            <a:spLocks noChangeArrowheads="1"/>
          </p:cNvSpPr>
          <p:nvPr/>
        </p:nvSpPr>
        <p:spPr bwMode="auto">
          <a:xfrm>
            <a:off x="765935" y="1333896"/>
            <a:ext cx="3603145" cy="440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1600" b="0" dirty="0" smtClean="0">
                <a:solidFill>
                  <a:schemeClr val="accent4"/>
                </a:solidFill>
                <a:latin typeface="+mj-lt"/>
                <a:cs typeface="Arial" charset="0"/>
              </a:rPr>
              <a:t>Tactics</a:t>
            </a:r>
            <a:endParaRPr lang="en-US" sz="1600" i="1" dirty="0">
              <a:solidFill>
                <a:schemeClr val="accent4"/>
              </a:solidFill>
              <a:latin typeface="+mj-lt"/>
              <a:cs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05227" y="1847850"/>
            <a:ext cx="25188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indent="-111125"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 smtClean="0"/>
              <a:t>TBD</a:t>
            </a:r>
          </a:p>
        </p:txBody>
      </p:sp>
    </p:spTree>
    <p:extLst>
      <p:ext uri="{BB962C8B-B14F-4D97-AF65-F5344CB8AC3E}">
        <p14:creationId xmlns:p14="http://schemas.microsoft.com/office/powerpoint/2010/main" val="427040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361950" y="685800"/>
            <a:ext cx="8448675" cy="3762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361950" y="4505325"/>
            <a:ext cx="84486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55490" y="1835073"/>
            <a:ext cx="27079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indent="-111125"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 smtClean="0"/>
              <a:t>TBD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61950" y="323850"/>
            <a:ext cx="8447089" cy="2857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none" anchor="ctr"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400" b="0" dirty="0"/>
          </a:p>
        </p:txBody>
      </p:sp>
      <p:sp>
        <p:nvSpPr>
          <p:cNvPr id="10" name="Rectangle 10"/>
          <p:cNvSpPr txBox="1">
            <a:spLocks noChangeArrowheads="1"/>
          </p:cNvSpPr>
          <p:nvPr/>
        </p:nvSpPr>
        <p:spPr bwMode="auto">
          <a:xfrm>
            <a:off x="759025" y="285749"/>
            <a:ext cx="3555800" cy="374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b="0" spc="100" dirty="0" smtClean="0">
                <a:solidFill>
                  <a:schemeClr val="bg1"/>
                </a:solidFill>
                <a:latin typeface="Georgia" pitchFamily="18" charset="0"/>
                <a:cs typeface="Arial" charset="0"/>
              </a:rPr>
              <a:t>STRATEGIES AND TACTICS</a:t>
            </a:r>
            <a:endParaRPr lang="en-US" spc="100" dirty="0">
              <a:solidFill>
                <a:schemeClr val="bg1"/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11" name="Rectangle 10"/>
          <p:cNvSpPr txBox="1">
            <a:spLocks noChangeArrowheads="1"/>
          </p:cNvSpPr>
          <p:nvPr/>
        </p:nvSpPr>
        <p:spPr bwMode="auto">
          <a:xfrm>
            <a:off x="761247" y="757414"/>
            <a:ext cx="7357035" cy="532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114300">
              <a:lnSpc>
                <a:spcPct val="95000"/>
              </a:lnSpc>
              <a:spcAft>
                <a:spcPct val="30000"/>
              </a:spcAft>
              <a:buSzPct val="80000"/>
              <a:defRPr/>
            </a:pPr>
            <a:r>
              <a:rPr lang="en-US" sz="1300" dirty="0" smtClean="0">
                <a:solidFill>
                  <a:schemeClr val="accent1"/>
                </a:solidFill>
              </a:rPr>
              <a:t>BOARD STRATEGY #  :</a:t>
            </a:r>
            <a:endParaRPr lang="en-US" sz="1300" b="0" dirty="0">
              <a:solidFill>
                <a:schemeClr val="accent1"/>
              </a:solidFill>
            </a:endParaRPr>
          </a:p>
        </p:txBody>
      </p:sp>
      <p:sp>
        <p:nvSpPr>
          <p:cNvPr id="12" name="Rectangle 10"/>
          <p:cNvSpPr txBox="1">
            <a:spLocks noChangeArrowheads="1"/>
          </p:cNvSpPr>
          <p:nvPr/>
        </p:nvSpPr>
        <p:spPr bwMode="auto">
          <a:xfrm>
            <a:off x="765935" y="1333896"/>
            <a:ext cx="3603145" cy="440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1600" b="0" dirty="0" smtClean="0">
                <a:solidFill>
                  <a:schemeClr val="accent4"/>
                </a:solidFill>
                <a:latin typeface="+mj-lt"/>
                <a:cs typeface="Arial" charset="0"/>
              </a:rPr>
              <a:t>Tactics</a:t>
            </a:r>
            <a:endParaRPr lang="en-US" sz="1600" i="1" dirty="0">
              <a:solidFill>
                <a:schemeClr val="accent4"/>
              </a:solidFill>
              <a:latin typeface="+mj-lt"/>
              <a:cs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95702" y="1847850"/>
            <a:ext cx="25188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indent="-111125"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 smtClean="0"/>
              <a:t>TBD</a:t>
            </a:r>
          </a:p>
        </p:txBody>
      </p:sp>
    </p:spTree>
    <p:extLst>
      <p:ext uri="{BB962C8B-B14F-4D97-AF65-F5344CB8AC3E}">
        <p14:creationId xmlns:p14="http://schemas.microsoft.com/office/powerpoint/2010/main" val="1999675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>
            <a:off x="361950" y="4505325"/>
            <a:ext cx="844867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47664" y="328613"/>
            <a:ext cx="8461375" cy="40846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none" anchor="ctr"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400" b="0" dirty="0"/>
          </a:p>
        </p:txBody>
      </p:sp>
      <p:grpSp>
        <p:nvGrpSpPr>
          <p:cNvPr id="8" name="Group 33"/>
          <p:cNvGrpSpPr>
            <a:grpSpLocks/>
          </p:cNvGrpSpPr>
          <p:nvPr/>
        </p:nvGrpSpPr>
        <p:grpSpPr bwMode="auto">
          <a:xfrm>
            <a:off x="7973770" y="2644775"/>
            <a:ext cx="323898" cy="1758949"/>
            <a:chOff x="4638" y="368"/>
            <a:chExt cx="432" cy="3128"/>
          </a:xfrm>
          <a:solidFill>
            <a:srgbClr val="9658C0"/>
          </a:solidFill>
        </p:grpSpPr>
        <p:sp>
          <p:nvSpPr>
            <p:cNvPr id="10" name="Oval 15"/>
            <p:cNvSpPr>
              <a:spLocks noChangeArrowheads="1"/>
            </p:cNvSpPr>
            <p:nvPr/>
          </p:nvSpPr>
          <p:spPr bwMode="auto">
            <a:xfrm>
              <a:off x="4638" y="368"/>
              <a:ext cx="432" cy="576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4638" y="1218"/>
              <a:ext cx="432" cy="576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4638" y="2069"/>
              <a:ext cx="432" cy="576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auto">
            <a:xfrm>
              <a:off x="4638" y="2920"/>
              <a:ext cx="432" cy="576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15" name="Rectangle 10"/>
          <p:cNvSpPr txBox="1">
            <a:spLocks noChangeArrowheads="1"/>
          </p:cNvSpPr>
          <p:nvPr/>
        </p:nvSpPr>
        <p:spPr bwMode="auto">
          <a:xfrm>
            <a:off x="730729" y="1740742"/>
            <a:ext cx="5870096" cy="843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4000" b="0" dirty="0" smtClean="0">
                <a:solidFill>
                  <a:schemeClr val="bg1"/>
                </a:solidFill>
                <a:cs typeface="Arial" charset="0"/>
              </a:rPr>
              <a:t>School Improvement Strategies</a:t>
            </a:r>
            <a:endParaRPr lang="en-US" sz="4000" b="0" dirty="0">
              <a:solidFill>
                <a:schemeClr val="bg1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054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361950" y="685800"/>
            <a:ext cx="8448675" cy="3762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7726" y="1466850"/>
            <a:ext cx="7505699" cy="27336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3171826" y="2371725"/>
            <a:ext cx="3257550" cy="1190625"/>
            <a:chOff x="2273300" y="2368550"/>
            <a:chExt cx="5100638" cy="1316038"/>
          </a:xfrm>
        </p:grpSpPr>
        <p:sp>
          <p:nvSpPr>
            <p:cNvPr id="13" name="Oval 24"/>
            <p:cNvSpPr>
              <a:spLocks noChangeArrowheads="1"/>
            </p:cNvSpPr>
            <p:nvPr/>
          </p:nvSpPr>
          <p:spPr bwMode="auto">
            <a:xfrm>
              <a:off x="2670969" y="2436813"/>
              <a:ext cx="4305300" cy="1171575"/>
            </a:xfrm>
            <a:prstGeom prst="ellipse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lnSpc>
                  <a:spcPct val="95000"/>
                </a:lnSpc>
                <a:spcBef>
                  <a:spcPct val="65000"/>
                </a:spcBef>
                <a:buSzPct val="80000"/>
              </a:pPr>
              <a:endParaRPr lang="en-US" sz="1000" dirty="0"/>
            </a:p>
          </p:txBody>
        </p:sp>
        <p:sp>
          <p:nvSpPr>
            <p:cNvPr id="14" name="Oval 30"/>
            <p:cNvSpPr>
              <a:spLocks noChangeArrowheads="1"/>
            </p:cNvSpPr>
            <p:nvPr/>
          </p:nvSpPr>
          <p:spPr bwMode="auto">
            <a:xfrm>
              <a:off x="2273300" y="2368550"/>
              <a:ext cx="5100638" cy="1316038"/>
            </a:xfrm>
            <a:prstGeom prst="ellipse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lnSpc>
                  <a:spcPct val="95000"/>
                </a:lnSpc>
                <a:spcBef>
                  <a:spcPct val="65000"/>
                </a:spcBef>
                <a:buSzPct val="80000"/>
              </a:pPr>
              <a:endParaRPr lang="en-US" sz="1000" dirty="0"/>
            </a:p>
          </p:txBody>
        </p:sp>
        <p:sp>
          <p:nvSpPr>
            <p:cNvPr id="15" name="Oval 31"/>
            <p:cNvSpPr>
              <a:spLocks noChangeArrowheads="1"/>
            </p:cNvSpPr>
            <p:nvPr/>
          </p:nvSpPr>
          <p:spPr bwMode="auto">
            <a:xfrm>
              <a:off x="2956719" y="2513013"/>
              <a:ext cx="3733800" cy="1025525"/>
            </a:xfrm>
            <a:prstGeom prst="ellipse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lnSpc>
                  <a:spcPct val="95000"/>
                </a:lnSpc>
                <a:spcBef>
                  <a:spcPct val="65000"/>
                </a:spcBef>
                <a:buSzPct val="80000"/>
              </a:pPr>
              <a:endParaRPr lang="en-US" sz="1000" dirty="0"/>
            </a:p>
          </p:txBody>
        </p:sp>
      </p:grpSp>
      <p:sp>
        <p:nvSpPr>
          <p:cNvPr id="2" name="Oval 1"/>
          <p:cNvSpPr/>
          <p:nvPr/>
        </p:nvSpPr>
        <p:spPr>
          <a:xfrm>
            <a:off x="3981450" y="1847850"/>
            <a:ext cx="1781175" cy="609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361950" y="323850"/>
            <a:ext cx="8447089" cy="2857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none" anchor="ctr"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400" b="0" dirty="0"/>
          </a:p>
        </p:txBody>
      </p:sp>
      <p:sp>
        <p:nvSpPr>
          <p:cNvPr id="53" name="Rectangle 10"/>
          <p:cNvSpPr txBox="1">
            <a:spLocks noChangeArrowheads="1"/>
          </p:cNvSpPr>
          <p:nvPr/>
        </p:nvSpPr>
        <p:spPr bwMode="auto">
          <a:xfrm>
            <a:off x="778075" y="285749"/>
            <a:ext cx="3555800" cy="374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b="0" spc="100" dirty="0" smtClean="0">
                <a:solidFill>
                  <a:schemeClr val="bg1"/>
                </a:solidFill>
                <a:latin typeface="Georgia" pitchFamily="18" charset="0"/>
                <a:cs typeface="Arial" charset="0"/>
              </a:rPr>
              <a:t>STRATEGIC PLANNING</a:t>
            </a:r>
            <a:endParaRPr lang="en-US" spc="100" dirty="0">
              <a:solidFill>
                <a:schemeClr val="bg1"/>
              </a:solidFill>
              <a:latin typeface="Georgia" pitchFamily="18" charset="0"/>
              <a:cs typeface="Arial" charset="0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361950" y="4505325"/>
            <a:ext cx="84486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10"/>
          <p:cNvSpPr txBox="1">
            <a:spLocks noChangeArrowheads="1"/>
          </p:cNvSpPr>
          <p:nvPr/>
        </p:nvSpPr>
        <p:spPr bwMode="auto">
          <a:xfrm>
            <a:off x="787880" y="771681"/>
            <a:ext cx="4542151" cy="440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2000" b="0" dirty="0" smtClean="0">
                <a:solidFill>
                  <a:schemeClr val="accent4"/>
                </a:solidFill>
                <a:latin typeface="+mj-lt"/>
                <a:cs typeface="Arial" charset="0"/>
              </a:rPr>
              <a:t>School improvement strategies</a:t>
            </a:r>
            <a:endParaRPr lang="en-US" i="1" dirty="0">
              <a:solidFill>
                <a:schemeClr val="accent4"/>
              </a:solidFill>
              <a:latin typeface="+mj-lt"/>
              <a:cs typeface="Arial" charset="0"/>
            </a:endParaRPr>
          </a:p>
        </p:txBody>
      </p:sp>
      <p:sp>
        <p:nvSpPr>
          <p:cNvPr id="8" name="Text Box 29"/>
          <p:cNvSpPr txBox="1">
            <a:spLocks noChangeArrowheads="1"/>
          </p:cNvSpPr>
          <p:nvPr/>
        </p:nvSpPr>
        <p:spPr bwMode="auto">
          <a:xfrm>
            <a:off x="7064375" y="1595439"/>
            <a:ext cx="1117600" cy="12049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9" name="Text Box 29"/>
          <p:cNvSpPr txBox="1">
            <a:spLocks noChangeArrowheads="1"/>
          </p:cNvSpPr>
          <p:nvPr/>
        </p:nvSpPr>
        <p:spPr bwMode="auto">
          <a:xfrm>
            <a:off x="7131050" y="1576389"/>
            <a:ext cx="1155700" cy="109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b="1" dirty="0" smtClean="0">
                <a:latin typeface="+mn-lt"/>
              </a:rPr>
              <a:t>Measures of Success</a:t>
            </a: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>
                <a:latin typeface="+mn-lt"/>
              </a:rPr>
              <a:t>Our </a:t>
            </a:r>
            <a:r>
              <a:rPr lang="en-US" sz="1000" i="1" dirty="0" smtClean="0">
                <a:latin typeface="+mn-lt"/>
              </a:rPr>
              <a:t>quantitative </a:t>
            </a:r>
            <a:r>
              <a:rPr lang="en-US" sz="1000" i="1" dirty="0">
                <a:latin typeface="+mn-lt"/>
              </a:rPr>
              <a:t>indicators of success</a:t>
            </a:r>
            <a:endParaRPr lang="en-US" sz="1000" dirty="0">
              <a:latin typeface="+mn-lt"/>
            </a:endParaRP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7035800" y="2914650"/>
            <a:ext cx="1155700" cy="113347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11" name="Text Box 29"/>
          <p:cNvSpPr txBox="1">
            <a:spLocks noChangeArrowheads="1"/>
          </p:cNvSpPr>
          <p:nvPr/>
        </p:nvSpPr>
        <p:spPr bwMode="auto">
          <a:xfrm>
            <a:off x="7102475" y="2843213"/>
            <a:ext cx="1155700" cy="115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b="1" dirty="0">
                <a:latin typeface="+mn-lt"/>
              </a:rPr>
              <a:t>Stakeholder Perceptions</a:t>
            </a: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>
                <a:latin typeface="+mn-lt"/>
              </a:rPr>
              <a:t>Our qualitative indicators of success</a:t>
            </a:r>
            <a:endParaRPr lang="en-US" sz="1000" dirty="0">
              <a:latin typeface="+mn-lt"/>
            </a:endParaRPr>
          </a:p>
        </p:txBody>
      </p:sp>
      <p:sp>
        <p:nvSpPr>
          <p:cNvPr id="16" name="Text Box 32"/>
          <p:cNvSpPr txBox="1">
            <a:spLocks noChangeArrowheads="1"/>
          </p:cNvSpPr>
          <p:nvPr/>
        </p:nvSpPr>
        <p:spPr bwMode="auto">
          <a:xfrm>
            <a:off x="6183313" y="2425701"/>
            <a:ext cx="960437" cy="98424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solidFill>
                <a:schemeClr val="bg1"/>
              </a:solidFill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7" name="Text Box 33"/>
          <p:cNvSpPr txBox="1">
            <a:spLocks noChangeArrowheads="1"/>
          </p:cNvSpPr>
          <p:nvPr/>
        </p:nvSpPr>
        <p:spPr bwMode="auto">
          <a:xfrm>
            <a:off x="3709194" y="2701925"/>
            <a:ext cx="2314575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b="1" dirty="0">
                <a:latin typeface="+mn-lt"/>
              </a:rPr>
              <a:t>Critical Realities 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i="1" dirty="0">
                <a:latin typeface="+mn-lt"/>
              </a:rPr>
              <a:t>Issues affecting our work</a:t>
            </a:r>
            <a:endParaRPr lang="en-US" sz="1000" dirty="0">
              <a:latin typeface="+mn-lt"/>
            </a:endParaRPr>
          </a:p>
        </p:txBody>
      </p:sp>
      <p:sp>
        <p:nvSpPr>
          <p:cNvPr id="18" name="AutoShape 38"/>
          <p:cNvSpPr>
            <a:spLocks noChangeArrowheads="1"/>
          </p:cNvSpPr>
          <p:nvPr/>
        </p:nvSpPr>
        <p:spPr bwMode="auto">
          <a:xfrm>
            <a:off x="2705100" y="2305050"/>
            <a:ext cx="1247776" cy="1209675"/>
          </a:xfrm>
          <a:prstGeom prst="diamond">
            <a:avLst/>
          </a:prstGeom>
          <a:solidFill>
            <a:schemeClr val="bg1"/>
          </a:solidFill>
          <a:ln w="19050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000" dirty="0"/>
          </a:p>
        </p:txBody>
      </p:sp>
      <p:sp>
        <p:nvSpPr>
          <p:cNvPr id="20" name="Text Box 61"/>
          <p:cNvSpPr txBox="1">
            <a:spLocks noChangeArrowheads="1"/>
          </p:cNvSpPr>
          <p:nvPr/>
        </p:nvSpPr>
        <p:spPr bwMode="auto">
          <a:xfrm>
            <a:off x="3721894" y="1916113"/>
            <a:ext cx="228917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b="1" dirty="0">
                <a:solidFill>
                  <a:schemeClr val="bg1"/>
                </a:solidFill>
                <a:latin typeface="+mn-lt"/>
              </a:rPr>
              <a:t>Strategies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i="1" dirty="0">
                <a:solidFill>
                  <a:schemeClr val="bg1"/>
                </a:solidFill>
                <a:latin typeface="+mn-lt"/>
              </a:rPr>
              <a:t>Shared agenda for success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endParaRPr lang="en-US" sz="1000" dirty="0">
              <a:solidFill>
                <a:schemeClr val="bg1"/>
              </a:solidFill>
              <a:latin typeface="+mn-lt"/>
            </a:endParaRPr>
          </a:p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dirty="0">
                <a:solidFill>
                  <a:schemeClr val="bg1"/>
                </a:solidFill>
                <a:latin typeface="+mn-lt"/>
              </a:rPr>
              <a:t>  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dirty="0">
                <a:solidFill>
                  <a:schemeClr val="bg1"/>
                </a:solidFill>
                <a:latin typeface="+mn-lt"/>
              </a:rPr>
              <a:t>  </a:t>
            </a:r>
          </a:p>
        </p:txBody>
      </p:sp>
      <p:sp>
        <p:nvSpPr>
          <p:cNvPr id="21" name="Text Box 62"/>
          <p:cNvSpPr txBox="1">
            <a:spLocks noChangeArrowheads="1"/>
          </p:cNvSpPr>
          <p:nvPr/>
        </p:nvSpPr>
        <p:spPr bwMode="auto">
          <a:xfrm>
            <a:off x="2570163" y="1714500"/>
            <a:ext cx="1039812" cy="238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>
                <a:latin typeface="+mn-lt"/>
              </a:rPr>
              <a:t>Direction</a:t>
            </a:r>
          </a:p>
        </p:txBody>
      </p:sp>
      <p:sp>
        <p:nvSpPr>
          <p:cNvPr id="22" name="Text Box 63"/>
          <p:cNvSpPr txBox="1">
            <a:spLocks noChangeArrowheads="1"/>
          </p:cNvSpPr>
          <p:nvPr/>
        </p:nvSpPr>
        <p:spPr bwMode="auto">
          <a:xfrm>
            <a:off x="5662613" y="1714500"/>
            <a:ext cx="995362" cy="238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>
                <a:latin typeface="+mn-lt"/>
              </a:rPr>
              <a:t>Trends</a:t>
            </a:r>
          </a:p>
        </p:txBody>
      </p:sp>
      <p:sp>
        <p:nvSpPr>
          <p:cNvPr id="25" name="Text Box 29"/>
          <p:cNvSpPr txBox="1">
            <a:spLocks noChangeArrowheads="1"/>
          </p:cNvSpPr>
          <p:nvPr/>
        </p:nvSpPr>
        <p:spPr bwMode="auto">
          <a:xfrm>
            <a:off x="987425" y="1595438"/>
            <a:ext cx="1098550" cy="11572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26" name="Text Box 29"/>
          <p:cNvSpPr txBox="1">
            <a:spLocks noChangeArrowheads="1"/>
          </p:cNvSpPr>
          <p:nvPr/>
        </p:nvSpPr>
        <p:spPr bwMode="auto">
          <a:xfrm>
            <a:off x="996950" y="1576388"/>
            <a:ext cx="1155700" cy="87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b="1" dirty="0" smtClean="0">
                <a:latin typeface="+mn-lt"/>
              </a:rPr>
              <a:t>Responsibilities</a:t>
            </a: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 smtClean="0">
                <a:latin typeface="+mn-lt"/>
              </a:rPr>
              <a:t>What we do</a:t>
            </a:r>
            <a:endParaRPr lang="en-US" sz="1000" dirty="0">
              <a:latin typeface="+mn-lt"/>
            </a:endParaRPr>
          </a:p>
        </p:txBody>
      </p:sp>
      <p:sp>
        <p:nvSpPr>
          <p:cNvPr id="27" name="Text Box 29"/>
          <p:cNvSpPr txBox="1">
            <a:spLocks noChangeArrowheads="1"/>
          </p:cNvSpPr>
          <p:nvPr/>
        </p:nvSpPr>
        <p:spPr bwMode="auto">
          <a:xfrm>
            <a:off x="987425" y="2881313"/>
            <a:ext cx="1098550" cy="11572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28" name="Text Box 29"/>
          <p:cNvSpPr txBox="1">
            <a:spLocks noChangeArrowheads="1"/>
          </p:cNvSpPr>
          <p:nvPr/>
        </p:nvSpPr>
        <p:spPr bwMode="auto">
          <a:xfrm>
            <a:off x="1003300" y="2862264"/>
            <a:ext cx="1155700" cy="105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b="1" dirty="0" smtClean="0">
                <a:latin typeface="+mn-lt"/>
              </a:rPr>
              <a:t>Philosophy of Education</a:t>
            </a: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 smtClean="0">
                <a:latin typeface="+mn-lt"/>
              </a:rPr>
              <a:t>What’s</a:t>
            </a:r>
            <a:br>
              <a:rPr lang="en-US" sz="1000" i="1" dirty="0" smtClean="0">
                <a:latin typeface="+mn-lt"/>
              </a:rPr>
            </a:br>
            <a:r>
              <a:rPr lang="en-US" sz="1000" i="1" dirty="0" smtClean="0">
                <a:latin typeface="+mn-lt"/>
              </a:rPr>
              <a:t>important</a:t>
            </a:r>
            <a:br>
              <a:rPr lang="en-US" sz="1000" i="1" dirty="0" smtClean="0">
                <a:latin typeface="+mn-lt"/>
              </a:rPr>
            </a:br>
            <a:r>
              <a:rPr lang="en-US" sz="1000" i="1" dirty="0" smtClean="0">
                <a:latin typeface="+mn-lt"/>
              </a:rPr>
              <a:t>to us</a:t>
            </a:r>
            <a:endParaRPr lang="en-US" sz="1000" dirty="0">
              <a:latin typeface="+mn-lt"/>
            </a:endParaRPr>
          </a:p>
        </p:txBody>
      </p:sp>
      <p:sp>
        <p:nvSpPr>
          <p:cNvPr id="29" name="Text Box 32"/>
          <p:cNvSpPr txBox="1">
            <a:spLocks noChangeArrowheads="1"/>
          </p:cNvSpPr>
          <p:nvPr/>
        </p:nvSpPr>
        <p:spPr bwMode="auto">
          <a:xfrm>
            <a:off x="1982788" y="2378076"/>
            <a:ext cx="960437" cy="984249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</a:ln>
          <a:effectLst/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solidFill>
                <a:schemeClr val="bg1"/>
              </a:solidFill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0" name="Text Box 29"/>
          <p:cNvSpPr txBox="1">
            <a:spLocks noChangeArrowheads="1"/>
          </p:cNvSpPr>
          <p:nvPr/>
        </p:nvSpPr>
        <p:spPr bwMode="auto">
          <a:xfrm>
            <a:off x="1978025" y="2490789"/>
            <a:ext cx="1031875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ts val="600"/>
              </a:spcAft>
              <a:buSzPct val="80000"/>
            </a:pPr>
            <a:r>
              <a:rPr lang="en-US" sz="1000" b="1" dirty="0" smtClean="0">
                <a:latin typeface="+mn-lt"/>
              </a:rPr>
              <a:t>Mission</a:t>
            </a: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 smtClean="0">
                <a:latin typeface="+mn-lt"/>
              </a:rPr>
              <a:t>Why we exist</a:t>
            </a:r>
            <a:endParaRPr lang="en-US" sz="1000" dirty="0">
              <a:latin typeface="+mn-lt"/>
            </a:endParaRPr>
          </a:p>
        </p:txBody>
      </p:sp>
      <p:sp>
        <p:nvSpPr>
          <p:cNvPr id="31" name="Text Box 29"/>
          <p:cNvSpPr txBox="1">
            <a:spLocks noChangeArrowheads="1"/>
          </p:cNvSpPr>
          <p:nvPr/>
        </p:nvSpPr>
        <p:spPr bwMode="auto">
          <a:xfrm>
            <a:off x="6188075" y="2509839"/>
            <a:ext cx="1031875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ts val="600"/>
              </a:spcAft>
              <a:buSzPct val="80000"/>
            </a:pPr>
            <a:r>
              <a:rPr lang="en-US" sz="1000" b="1" dirty="0" smtClean="0">
                <a:latin typeface="+mn-lt"/>
              </a:rPr>
              <a:t>Vision</a:t>
            </a: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 smtClean="0">
                <a:latin typeface="+mn-lt"/>
              </a:rPr>
              <a:t>What we aspire to achieve</a:t>
            </a:r>
            <a:endParaRPr lang="en-US" sz="1000" dirty="0">
              <a:latin typeface="+mn-lt"/>
            </a:endParaRPr>
          </a:p>
        </p:txBody>
      </p:sp>
      <p:sp>
        <p:nvSpPr>
          <p:cNvPr id="33" name="Text Box 39"/>
          <p:cNvSpPr txBox="1">
            <a:spLocks noChangeArrowheads="1"/>
          </p:cNvSpPr>
          <p:nvPr/>
        </p:nvSpPr>
        <p:spPr bwMode="auto">
          <a:xfrm>
            <a:off x="2982913" y="2541588"/>
            <a:ext cx="874712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spcAft>
                <a:spcPts val="400"/>
              </a:spcAft>
              <a:buSzPct val="80000"/>
            </a:pPr>
            <a:r>
              <a:rPr lang="en-US" sz="1000" b="1" dirty="0">
                <a:latin typeface="+mn-lt"/>
              </a:rPr>
              <a:t>Situation Analysis</a:t>
            </a: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>
                <a:latin typeface="+mn-lt"/>
              </a:rPr>
              <a:t>Where </a:t>
            </a:r>
            <a:r>
              <a:rPr lang="en-US" sz="1000" i="1" dirty="0" smtClean="0">
                <a:latin typeface="+mn-lt"/>
              </a:rPr>
              <a:t>we</a:t>
            </a:r>
            <a:br>
              <a:rPr lang="en-US" sz="1000" i="1" dirty="0" smtClean="0">
                <a:latin typeface="+mn-lt"/>
              </a:rPr>
            </a:br>
            <a:r>
              <a:rPr lang="en-US" sz="1000" i="1" dirty="0" smtClean="0">
                <a:latin typeface="+mn-lt"/>
              </a:rPr>
              <a:t>are </a:t>
            </a:r>
            <a:r>
              <a:rPr lang="en-US" sz="1000" i="1" dirty="0">
                <a:latin typeface="+mn-lt"/>
              </a:rPr>
              <a:t>today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34" name="Text Box 64"/>
          <p:cNvSpPr txBox="1">
            <a:spLocks noChangeArrowheads="1"/>
          </p:cNvSpPr>
          <p:nvPr/>
        </p:nvSpPr>
        <p:spPr bwMode="auto">
          <a:xfrm>
            <a:off x="3779044" y="3681067"/>
            <a:ext cx="1550987" cy="38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 smtClean="0">
                <a:latin typeface="+mn-lt"/>
              </a:rPr>
              <a:t>Competitive </a:t>
            </a:r>
            <a:r>
              <a:rPr lang="en-US" sz="1000" b="1" dirty="0">
                <a:latin typeface="+mn-lt"/>
              </a:rPr>
              <a:t>Landscape</a:t>
            </a:r>
          </a:p>
        </p:txBody>
      </p:sp>
      <p:sp>
        <p:nvSpPr>
          <p:cNvPr id="35" name="Text Box 65"/>
          <p:cNvSpPr txBox="1">
            <a:spLocks noChangeArrowheads="1"/>
          </p:cNvSpPr>
          <p:nvPr/>
        </p:nvSpPr>
        <p:spPr bwMode="auto">
          <a:xfrm>
            <a:off x="5260181" y="3679680"/>
            <a:ext cx="1500187" cy="38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 smtClean="0">
                <a:latin typeface="+mn-lt"/>
              </a:rPr>
              <a:t>Catholic Educational </a:t>
            </a:r>
            <a:r>
              <a:rPr lang="en-US" sz="1000" b="1" dirty="0">
                <a:latin typeface="+mn-lt"/>
              </a:rPr>
              <a:t>Practices</a:t>
            </a:r>
          </a:p>
        </p:txBody>
      </p:sp>
      <p:sp>
        <p:nvSpPr>
          <p:cNvPr id="36" name="Text Box 64"/>
          <p:cNvSpPr txBox="1">
            <a:spLocks noChangeArrowheads="1"/>
          </p:cNvSpPr>
          <p:nvPr/>
        </p:nvSpPr>
        <p:spPr bwMode="auto">
          <a:xfrm>
            <a:off x="2409825" y="3679679"/>
            <a:ext cx="1049337" cy="38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 smtClean="0">
                <a:latin typeface="+mn-lt"/>
              </a:rPr>
              <a:t>Graduate Profile</a:t>
            </a:r>
            <a:endParaRPr lang="en-US" sz="1000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8074" y="1165423"/>
            <a:ext cx="5775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1"/>
                </a:solidFill>
              </a:rPr>
              <a:t>Mission and Catholic Identity, Academic Excellence</a:t>
            </a:r>
            <a:endParaRPr lang="en-US" sz="1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633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361950" y="685800"/>
            <a:ext cx="8448675" cy="3762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361950" y="4505325"/>
            <a:ext cx="84486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10"/>
          <p:cNvSpPr txBox="1">
            <a:spLocks noChangeArrowheads="1"/>
          </p:cNvSpPr>
          <p:nvPr/>
        </p:nvSpPr>
        <p:spPr bwMode="auto">
          <a:xfrm>
            <a:off x="768145" y="771681"/>
            <a:ext cx="4022930" cy="440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2000" b="0" dirty="0" smtClean="0">
                <a:solidFill>
                  <a:schemeClr val="accent4"/>
                </a:solidFill>
                <a:latin typeface="+mj-lt"/>
                <a:cs typeface="Arial" charset="0"/>
              </a:rPr>
              <a:t>School improvement strategies</a:t>
            </a:r>
            <a:endParaRPr lang="en-US" sz="1600" i="1" dirty="0">
              <a:solidFill>
                <a:schemeClr val="accent4"/>
              </a:solidFill>
              <a:latin typeface="+mj-lt"/>
              <a:cs typeface="Arial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61950" y="323850"/>
            <a:ext cx="8447089" cy="2857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none" anchor="ctr"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400" b="0" dirty="0"/>
          </a:p>
        </p:txBody>
      </p:sp>
      <p:sp>
        <p:nvSpPr>
          <p:cNvPr id="11" name="Rectangle 10"/>
          <p:cNvSpPr txBox="1">
            <a:spLocks noChangeArrowheads="1"/>
          </p:cNvSpPr>
          <p:nvPr/>
        </p:nvSpPr>
        <p:spPr bwMode="auto">
          <a:xfrm>
            <a:off x="768550" y="285749"/>
            <a:ext cx="3555800" cy="374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b="0" spc="100" dirty="0" smtClean="0">
                <a:solidFill>
                  <a:schemeClr val="bg1"/>
                </a:solidFill>
                <a:latin typeface="Georgia" pitchFamily="18" charset="0"/>
                <a:cs typeface="Arial" charset="0"/>
              </a:rPr>
              <a:t>STRATEGIES AND TACTICS</a:t>
            </a:r>
            <a:endParaRPr lang="en-US" spc="100" dirty="0">
              <a:solidFill>
                <a:schemeClr val="bg1"/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62001" y="1166788"/>
            <a:ext cx="6306844" cy="2774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114300" indent="-114300" defTabSz="114300">
              <a:lnSpc>
                <a:spcPct val="95000"/>
              </a:lnSpc>
              <a:spcAft>
                <a:spcPct val="30000"/>
              </a:spcAft>
              <a:buSzPct val="80000"/>
              <a:defRPr/>
            </a:pPr>
            <a:r>
              <a:rPr lang="en-US" sz="1200" b="1" dirty="0"/>
              <a:t>M</a:t>
            </a:r>
            <a:r>
              <a:rPr lang="en-US" sz="1400" b="1" dirty="0" smtClean="0"/>
              <a:t>ission and Catholic Identity (example)</a:t>
            </a:r>
            <a:endParaRPr lang="en-US" sz="1400" b="1" dirty="0"/>
          </a:p>
          <a:p>
            <a:pPr lvl="0"/>
            <a:endParaRPr lang="en-US" sz="1400" b="1" dirty="0" smtClean="0"/>
          </a:p>
          <a:p>
            <a:pPr lvl="0"/>
            <a:r>
              <a:rPr lang="en-US" sz="1400" b="1" dirty="0" smtClean="0"/>
              <a:t>Standard </a:t>
            </a:r>
            <a:r>
              <a:rPr lang="en-US" sz="1400" b="1" dirty="0"/>
              <a:t>#1: </a:t>
            </a:r>
            <a:r>
              <a:rPr lang="en-US" sz="1400" dirty="0"/>
              <a:t>An excellent Catholic School is guided and driven by a clearly communicated mission that embraces a Catholic identity rooted in Gospel values, centered on the Eucharist, and committed to faith formation, academic excellence and service.</a:t>
            </a:r>
          </a:p>
          <a:p>
            <a:pPr lvl="0"/>
            <a:endParaRPr lang="en-US" sz="1400" b="1" dirty="0" smtClean="0"/>
          </a:p>
          <a:p>
            <a:pPr lvl="0"/>
            <a:r>
              <a:rPr lang="en-US" sz="1400" b="1" dirty="0" smtClean="0"/>
              <a:t>Strategy </a:t>
            </a:r>
            <a:r>
              <a:rPr lang="en-US" sz="1400" b="1" dirty="0"/>
              <a:t>for #1:</a:t>
            </a:r>
            <a:r>
              <a:rPr lang="en-US" sz="1400" dirty="0"/>
              <a:t> Develop and clearly communicate a school mission that embraces a Catholic identity rooted in Gospel values, centered on the Eucharist, and committed to faith formation, academic excellence and service.</a:t>
            </a:r>
          </a:p>
          <a:p>
            <a:pPr marL="114300" indent="-114300" defTabSz="114300">
              <a:lnSpc>
                <a:spcPct val="95000"/>
              </a:lnSpc>
              <a:spcAft>
                <a:spcPct val="30000"/>
              </a:spcAft>
              <a:buSzPct val="80000"/>
              <a:buFont typeface="Arial" pitchFamily="34" charset="0"/>
              <a:buChar char="•"/>
              <a:defRPr/>
            </a:pPr>
            <a:endParaRPr lang="en-US" sz="1400" dirty="0"/>
          </a:p>
          <a:p>
            <a:pPr marL="114300" indent="-114300" defTabSz="114300">
              <a:lnSpc>
                <a:spcPct val="95000"/>
              </a:lnSpc>
              <a:spcAft>
                <a:spcPct val="30000"/>
              </a:spcAft>
              <a:buSzPct val="80000"/>
              <a:defRPr/>
            </a:pPr>
            <a:r>
              <a:rPr lang="en-US" sz="1400" b="1" dirty="0" smtClean="0"/>
              <a:t>	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477550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368300" y="742950"/>
            <a:ext cx="8448675" cy="3762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361950" y="4505325"/>
            <a:ext cx="84486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10"/>
          <p:cNvSpPr txBox="1">
            <a:spLocks noChangeArrowheads="1"/>
          </p:cNvSpPr>
          <p:nvPr/>
        </p:nvSpPr>
        <p:spPr bwMode="auto">
          <a:xfrm>
            <a:off x="758620" y="771681"/>
            <a:ext cx="4022930" cy="440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2000" b="0" dirty="0" smtClean="0">
                <a:solidFill>
                  <a:schemeClr val="accent4"/>
                </a:solidFill>
                <a:latin typeface="+mj-lt"/>
                <a:cs typeface="Arial" charset="0"/>
              </a:rPr>
              <a:t>School improvement strategies</a:t>
            </a:r>
            <a:endParaRPr lang="en-US" sz="1600" i="1" dirty="0">
              <a:solidFill>
                <a:schemeClr val="accent4"/>
              </a:solidFill>
              <a:latin typeface="+mj-lt"/>
              <a:cs typeface="Arial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61950" y="323850"/>
            <a:ext cx="8447089" cy="2857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none" anchor="ctr"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400" b="0" dirty="0"/>
          </a:p>
        </p:txBody>
      </p:sp>
      <p:sp>
        <p:nvSpPr>
          <p:cNvPr id="11" name="Rectangle 10"/>
          <p:cNvSpPr txBox="1">
            <a:spLocks noChangeArrowheads="1"/>
          </p:cNvSpPr>
          <p:nvPr/>
        </p:nvSpPr>
        <p:spPr bwMode="auto">
          <a:xfrm>
            <a:off x="759025" y="285749"/>
            <a:ext cx="3555800" cy="374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b="0" spc="100" dirty="0" smtClean="0">
                <a:solidFill>
                  <a:schemeClr val="bg1"/>
                </a:solidFill>
                <a:latin typeface="Georgia" pitchFamily="18" charset="0"/>
                <a:cs typeface="Arial" charset="0"/>
              </a:rPr>
              <a:t>STRATEGIES AND TACTICS</a:t>
            </a:r>
            <a:endParaRPr lang="en-US" spc="100" dirty="0">
              <a:solidFill>
                <a:schemeClr val="bg1"/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752475" y="1296055"/>
            <a:ext cx="3881438" cy="577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2C6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14300" indent="-114300" defTabSz="114300">
              <a:lnSpc>
                <a:spcPct val="95000"/>
              </a:lnSpc>
              <a:spcAft>
                <a:spcPct val="30000"/>
              </a:spcAft>
              <a:buSzPct val="80000"/>
              <a:defRPr/>
            </a:pPr>
            <a:r>
              <a:rPr lang="en-US" sz="1400" b="1" dirty="0"/>
              <a:t>Academic Excellence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tbd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389145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>
            <a:off x="361950" y="4505325"/>
            <a:ext cx="844867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47664" y="328613"/>
            <a:ext cx="8461375" cy="40846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none" anchor="ctr"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400" b="0" dirty="0"/>
          </a:p>
        </p:txBody>
      </p:sp>
      <p:grpSp>
        <p:nvGrpSpPr>
          <p:cNvPr id="8" name="Group 33"/>
          <p:cNvGrpSpPr>
            <a:grpSpLocks/>
          </p:cNvGrpSpPr>
          <p:nvPr/>
        </p:nvGrpSpPr>
        <p:grpSpPr bwMode="auto">
          <a:xfrm>
            <a:off x="7973770" y="2644775"/>
            <a:ext cx="323898" cy="1758949"/>
            <a:chOff x="4638" y="368"/>
            <a:chExt cx="432" cy="3128"/>
          </a:xfrm>
          <a:solidFill>
            <a:srgbClr val="9658C0"/>
          </a:solidFill>
        </p:grpSpPr>
        <p:sp>
          <p:nvSpPr>
            <p:cNvPr id="10" name="Oval 15"/>
            <p:cNvSpPr>
              <a:spLocks noChangeArrowheads="1"/>
            </p:cNvSpPr>
            <p:nvPr/>
          </p:nvSpPr>
          <p:spPr bwMode="auto">
            <a:xfrm>
              <a:off x="4638" y="368"/>
              <a:ext cx="432" cy="576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4638" y="1218"/>
              <a:ext cx="432" cy="576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4638" y="2069"/>
              <a:ext cx="432" cy="576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auto">
            <a:xfrm>
              <a:off x="4638" y="2920"/>
              <a:ext cx="432" cy="576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15" name="Rectangle 10"/>
          <p:cNvSpPr txBox="1">
            <a:spLocks noChangeArrowheads="1"/>
          </p:cNvSpPr>
          <p:nvPr/>
        </p:nvSpPr>
        <p:spPr bwMode="auto">
          <a:xfrm>
            <a:off x="730729" y="1740742"/>
            <a:ext cx="5870096" cy="843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4000" b="0" dirty="0" smtClean="0">
                <a:solidFill>
                  <a:schemeClr val="bg1"/>
                </a:solidFill>
                <a:cs typeface="Arial" charset="0"/>
              </a:rPr>
              <a:t>School Improvement Tactics</a:t>
            </a:r>
            <a:endParaRPr lang="en-US" sz="4000" b="0" dirty="0">
              <a:solidFill>
                <a:schemeClr val="bg1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054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361950" y="685800"/>
            <a:ext cx="8448675" cy="3762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361950" y="4505325"/>
            <a:ext cx="84486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55490" y="1835073"/>
            <a:ext cx="27079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indent="-111125"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 smtClean="0"/>
              <a:t>TBD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61950" y="323850"/>
            <a:ext cx="8447089" cy="2857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none" anchor="ctr"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400" b="0" dirty="0"/>
          </a:p>
        </p:txBody>
      </p:sp>
      <p:sp>
        <p:nvSpPr>
          <p:cNvPr id="10" name="Rectangle 10"/>
          <p:cNvSpPr txBox="1">
            <a:spLocks noChangeArrowheads="1"/>
          </p:cNvSpPr>
          <p:nvPr/>
        </p:nvSpPr>
        <p:spPr bwMode="auto">
          <a:xfrm>
            <a:off x="759025" y="285749"/>
            <a:ext cx="3555800" cy="374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b="0" spc="100" dirty="0" smtClean="0">
                <a:solidFill>
                  <a:schemeClr val="bg1"/>
                </a:solidFill>
                <a:latin typeface="Georgia" pitchFamily="18" charset="0"/>
                <a:cs typeface="Arial" charset="0"/>
              </a:rPr>
              <a:t>STRATEGIES AND TACTICS</a:t>
            </a:r>
            <a:endParaRPr lang="en-US" spc="100" dirty="0">
              <a:solidFill>
                <a:schemeClr val="bg1"/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11" name="Rectangle 10"/>
          <p:cNvSpPr txBox="1">
            <a:spLocks noChangeArrowheads="1"/>
          </p:cNvSpPr>
          <p:nvPr/>
        </p:nvSpPr>
        <p:spPr bwMode="auto">
          <a:xfrm>
            <a:off x="761247" y="766939"/>
            <a:ext cx="7357035" cy="532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114300">
              <a:lnSpc>
                <a:spcPct val="95000"/>
              </a:lnSpc>
              <a:spcAft>
                <a:spcPct val="30000"/>
              </a:spcAft>
              <a:buSzPct val="80000"/>
              <a:defRPr/>
            </a:pPr>
            <a:r>
              <a:rPr lang="en-US" sz="1300" dirty="0" smtClean="0">
                <a:solidFill>
                  <a:schemeClr val="accent1"/>
                </a:solidFill>
              </a:rPr>
              <a:t>SCHOOL IMPROVEMENT STRATEGY #  :</a:t>
            </a:r>
            <a:endParaRPr lang="en-US" sz="1300" b="0" dirty="0">
              <a:solidFill>
                <a:schemeClr val="accent1"/>
              </a:solidFill>
            </a:endParaRPr>
          </a:p>
        </p:txBody>
      </p:sp>
      <p:sp>
        <p:nvSpPr>
          <p:cNvPr id="12" name="Rectangle 10"/>
          <p:cNvSpPr txBox="1">
            <a:spLocks noChangeArrowheads="1"/>
          </p:cNvSpPr>
          <p:nvPr/>
        </p:nvSpPr>
        <p:spPr bwMode="auto">
          <a:xfrm>
            <a:off x="765935" y="1333896"/>
            <a:ext cx="3603145" cy="440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1600" b="0" dirty="0" smtClean="0">
                <a:solidFill>
                  <a:schemeClr val="accent4"/>
                </a:solidFill>
                <a:latin typeface="+mj-lt"/>
                <a:cs typeface="Arial" charset="0"/>
              </a:rPr>
              <a:t>Tactics</a:t>
            </a:r>
            <a:endParaRPr lang="en-US" sz="1600" i="1" dirty="0">
              <a:solidFill>
                <a:schemeClr val="accent4"/>
              </a:solidFill>
              <a:latin typeface="+mj-lt"/>
              <a:cs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14752" y="1847850"/>
            <a:ext cx="25188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indent="-111125"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 smtClean="0"/>
              <a:t>TBD</a:t>
            </a:r>
          </a:p>
        </p:txBody>
      </p:sp>
    </p:spTree>
    <p:extLst>
      <p:ext uri="{BB962C8B-B14F-4D97-AF65-F5344CB8AC3E}">
        <p14:creationId xmlns:p14="http://schemas.microsoft.com/office/powerpoint/2010/main" val="1999675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361950" y="685800"/>
            <a:ext cx="8448675" cy="3762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361950" y="4505325"/>
            <a:ext cx="84486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55490" y="1835073"/>
            <a:ext cx="27079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indent="-111125">
              <a:spcAft>
                <a:spcPts val="600"/>
              </a:spcAft>
              <a:buFont typeface="Arial" pitchFamily="34" charset="0"/>
              <a:buChar char="•"/>
            </a:pPr>
            <a:r>
              <a:rPr lang="en-US" sz="1100" dirty="0" smtClean="0"/>
              <a:t>TBD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61950" y="323850"/>
            <a:ext cx="8447089" cy="2857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none" anchor="ctr"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400" b="0" dirty="0"/>
          </a:p>
        </p:txBody>
      </p:sp>
      <p:sp>
        <p:nvSpPr>
          <p:cNvPr id="10" name="Rectangle 10"/>
          <p:cNvSpPr txBox="1">
            <a:spLocks noChangeArrowheads="1"/>
          </p:cNvSpPr>
          <p:nvPr/>
        </p:nvSpPr>
        <p:spPr bwMode="auto">
          <a:xfrm>
            <a:off x="759025" y="285749"/>
            <a:ext cx="3555800" cy="374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b="0" spc="100" dirty="0" smtClean="0">
                <a:solidFill>
                  <a:schemeClr val="bg1"/>
                </a:solidFill>
                <a:latin typeface="Georgia" pitchFamily="18" charset="0"/>
                <a:cs typeface="Arial" charset="0"/>
              </a:rPr>
              <a:t>STRATEGIES AND TACTICS</a:t>
            </a:r>
            <a:endParaRPr lang="en-US" spc="100" dirty="0">
              <a:solidFill>
                <a:schemeClr val="bg1"/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11" name="Rectangle 10"/>
          <p:cNvSpPr txBox="1">
            <a:spLocks noChangeArrowheads="1"/>
          </p:cNvSpPr>
          <p:nvPr/>
        </p:nvSpPr>
        <p:spPr bwMode="auto">
          <a:xfrm>
            <a:off x="761247" y="757414"/>
            <a:ext cx="7357035" cy="532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114300">
              <a:lnSpc>
                <a:spcPct val="95000"/>
              </a:lnSpc>
              <a:spcAft>
                <a:spcPct val="30000"/>
              </a:spcAft>
              <a:buSzPct val="80000"/>
              <a:defRPr/>
            </a:pPr>
            <a:r>
              <a:rPr lang="en-US" sz="1300" dirty="0" smtClean="0">
                <a:solidFill>
                  <a:schemeClr val="accent1"/>
                </a:solidFill>
              </a:rPr>
              <a:t>SCHOOL IMPROVEMENT STRATEGY #  :</a:t>
            </a:r>
            <a:endParaRPr lang="en-US" sz="1300" b="0" dirty="0">
              <a:solidFill>
                <a:schemeClr val="accent1"/>
              </a:solidFill>
            </a:endParaRPr>
          </a:p>
        </p:txBody>
      </p:sp>
      <p:sp>
        <p:nvSpPr>
          <p:cNvPr id="12" name="Rectangle 10"/>
          <p:cNvSpPr txBox="1">
            <a:spLocks noChangeArrowheads="1"/>
          </p:cNvSpPr>
          <p:nvPr/>
        </p:nvSpPr>
        <p:spPr bwMode="auto">
          <a:xfrm>
            <a:off x="765935" y="1333896"/>
            <a:ext cx="3603145" cy="440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1600" b="0" dirty="0" smtClean="0">
                <a:solidFill>
                  <a:schemeClr val="accent4"/>
                </a:solidFill>
                <a:latin typeface="+mj-lt"/>
                <a:cs typeface="Arial" charset="0"/>
              </a:rPr>
              <a:t>Tactics</a:t>
            </a:r>
            <a:endParaRPr lang="en-US" sz="1600" i="1" dirty="0">
              <a:solidFill>
                <a:schemeClr val="accent4"/>
              </a:solidFill>
              <a:latin typeface="+mj-lt"/>
              <a:cs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76477" y="1847850"/>
            <a:ext cx="25188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indent="-111125">
              <a:spcAft>
                <a:spcPts val="600"/>
              </a:spcAft>
              <a:buFont typeface="Arial" pitchFamily="34" charset="0"/>
              <a:buChar char="•"/>
            </a:pPr>
            <a:r>
              <a:rPr lang="en-US" sz="1100" dirty="0" smtClean="0"/>
              <a:t>TBD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21319" y="1847850"/>
            <a:ext cx="23786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indent="-111125">
              <a:spcAft>
                <a:spcPts val="600"/>
              </a:spcAft>
              <a:buFont typeface="Arial" pitchFamily="34" charset="0"/>
              <a:buChar char="•"/>
            </a:pPr>
            <a:r>
              <a:rPr lang="en-US" sz="1100" dirty="0" smtClean="0"/>
              <a:t>TBD</a:t>
            </a:r>
          </a:p>
        </p:txBody>
      </p:sp>
    </p:spTree>
    <p:extLst>
      <p:ext uri="{BB962C8B-B14F-4D97-AF65-F5344CB8AC3E}">
        <p14:creationId xmlns:p14="http://schemas.microsoft.com/office/powerpoint/2010/main" val="1999675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>
            <a:off x="361950" y="4505325"/>
            <a:ext cx="844867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47664" y="328613"/>
            <a:ext cx="8461375" cy="408463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none" anchor="ctr"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400" b="0" dirty="0"/>
          </a:p>
        </p:txBody>
      </p:sp>
      <p:grpSp>
        <p:nvGrpSpPr>
          <p:cNvPr id="8" name="Group 33"/>
          <p:cNvGrpSpPr>
            <a:grpSpLocks/>
          </p:cNvGrpSpPr>
          <p:nvPr/>
        </p:nvGrpSpPr>
        <p:grpSpPr bwMode="auto">
          <a:xfrm>
            <a:off x="7973770" y="2644775"/>
            <a:ext cx="323898" cy="1758949"/>
            <a:chOff x="4638" y="368"/>
            <a:chExt cx="432" cy="3128"/>
          </a:xfrm>
          <a:solidFill>
            <a:srgbClr val="F4BF78"/>
          </a:solidFill>
        </p:grpSpPr>
        <p:sp>
          <p:nvSpPr>
            <p:cNvPr id="10" name="Oval 15"/>
            <p:cNvSpPr>
              <a:spLocks noChangeArrowheads="1"/>
            </p:cNvSpPr>
            <p:nvPr/>
          </p:nvSpPr>
          <p:spPr bwMode="auto">
            <a:xfrm>
              <a:off x="4638" y="368"/>
              <a:ext cx="432" cy="576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4638" y="1218"/>
              <a:ext cx="432" cy="576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4638" y="2069"/>
              <a:ext cx="432" cy="576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auto">
            <a:xfrm>
              <a:off x="4638" y="2920"/>
              <a:ext cx="432" cy="576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15" name="Rectangle 10"/>
          <p:cNvSpPr txBox="1">
            <a:spLocks noChangeArrowheads="1"/>
          </p:cNvSpPr>
          <p:nvPr/>
        </p:nvSpPr>
        <p:spPr bwMode="auto">
          <a:xfrm>
            <a:off x="730729" y="1740742"/>
            <a:ext cx="5870096" cy="843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4000" b="0" dirty="0" smtClean="0">
                <a:solidFill>
                  <a:schemeClr val="bg1"/>
                </a:solidFill>
                <a:cs typeface="Arial" charset="0"/>
              </a:rPr>
              <a:t>Situation analysis</a:t>
            </a:r>
            <a:endParaRPr lang="en-US" sz="4000" b="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7" name="Rectangle 10"/>
          <p:cNvSpPr txBox="1">
            <a:spLocks noChangeArrowheads="1"/>
          </p:cNvSpPr>
          <p:nvPr/>
        </p:nvSpPr>
        <p:spPr bwMode="auto">
          <a:xfrm>
            <a:off x="730729" y="2629056"/>
            <a:ext cx="4498496" cy="440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2800" b="0" dirty="0" smtClean="0">
                <a:latin typeface="+mj-lt"/>
                <a:cs typeface="Arial" charset="0"/>
              </a:rPr>
              <a:t>Internal factors</a:t>
            </a:r>
            <a:endParaRPr lang="en-US" sz="2800" dirty="0">
              <a:latin typeface="+mj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284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>
            <a:off x="361950" y="4543425"/>
            <a:ext cx="84486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47664" y="328613"/>
            <a:ext cx="8461375" cy="415766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none" anchor="ctr"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400" b="0" dirty="0"/>
          </a:p>
        </p:txBody>
      </p:sp>
      <p:sp>
        <p:nvSpPr>
          <p:cNvPr id="6" name="Rectangle 10"/>
          <p:cNvSpPr txBox="1">
            <a:spLocks noChangeArrowheads="1"/>
          </p:cNvSpPr>
          <p:nvPr/>
        </p:nvSpPr>
        <p:spPr bwMode="auto">
          <a:xfrm>
            <a:off x="730729" y="1740742"/>
            <a:ext cx="5870096" cy="843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4800" b="0" dirty="0" smtClean="0">
                <a:solidFill>
                  <a:schemeClr val="bg1"/>
                </a:solidFill>
                <a:cs typeface="Arial" charset="0"/>
              </a:rPr>
              <a:t>Strategic planning</a:t>
            </a:r>
            <a:endParaRPr lang="en-US" sz="4800" b="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7" name="Rectangle 10"/>
          <p:cNvSpPr txBox="1">
            <a:spLocks noChangeArrowheads="1"/>
          </p:cNvSpPr>
          <p:nvPr/>
        </p:nvSpPr>
        <p:spPr bwMode="auto">
          <a:xfrm>
            <a:off x="749779" y="2629056"/>
            <a:ext cx="4958871" cy="440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3200" b="0" dirty="0" smtClean="0">
                <a:latin typeface="+mj-lt"/>
                <a:cs typeface="Arial" charset="0"/>
              </a:rPr>
              <a:t>Name of School</a:t>
            </a:r>
            <a:endParaRPr lang="en-US" sz="3200" dirty="0">
              <a:latin typeface="+mj-lt"/>
              <a:cs typeface="Arial" charset="0"/>
            </a:endParaRPr>
          </a:p>
        </p:txBody>
      </p:sp>
      <p:grpSp>
        <p:nvGrpSpPr>
          <p:cNvPr id="8" name="Group 33"/>
          <p:cNvGrpSpPr>
            <a:grpSpLocks/>
          </p:cNvGrpSpPr>
          <p:nvPr/>
        </p:nvGrpSpPr>
        <p:grpSpPr bwMode="auto">
          <a:xfrm>
            <a:off x="7973770" y="2711450"/>
            <a:ext cx="323898" cy="1758949"/>
            <a:chOff x="4638" y="368"/>
            <a:chExt cx="432" cy="3128"/>
          </a:xfrm>
          <a:solidFill>
            <a:srgbClr val="F4BF78"/>
          </a:solidFill>
        </p:grpSpPr>
        <p:sp>
          <p:nvSpPr>
            <p:cNvPr id="10" name="Oval 15"/>
            <p:cNvSpPr>
              <a:spLocks noChangeArrowheads="1"/>
            </p:cNvSpPr>
            <p:nvPr/>
          </p:nvSpPr>
          <p:spPr bwMode="auto">
            <a:xfrm>
              <a:off x="4638" y="368"/>
              <a:ext cx="432" cy="576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4638" y="1218"/>
              <a:ext cx="432" cy="576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4638" y="2069"/>
              <a:ext cx="432" cy="576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auto">
            <a:xfrm>
              <a:off x="4638" y="2920"/>
              <a:ext cx="432" cy="576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18" name="Rectangle 10"/>
          <p:cNvSpPr txBox="1">
            <a:spLocks noChangeArrowheads="1"/>
          </p:cNvSpPr>
          <p:nvPr/>
        </p:nvSpPr>
        <p:spPr bwMode="auto">
          <a:xfrm>
            <a:off x="771525" y="600231"/>
            <a:ext cx="4546121" cy="440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1800" b="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Georgia" pitchFamily="18" charset="0"/>
                <a:cs typeface="Arial" charset="0"/>
              </a:rPr>
              <a:t>Date</a:t>
            </a:r>
            <a:endParaRPr lang="en-US" sz="1800" dirty="0">
              <a:solidFill>
                <a:schemeClr val="accent2">
                  <a:lumMod val="40000"/>
                  <a:lumOff val="60000"/>
                </a:schemeClr>
              </a:solidFill>
              <a:latin typeface="Georgia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949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/>
          <p:cNvSpPr/>
          <p:nvPr/>
        </p:nvSpPr>
        <p:spPr>
          <a:xfrm>
            <a:off x="361950" y="685800"/>
            <a:ext cx="8448675" cy="3762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361950" y="4505325"/>
            <a:ext cx="844867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361950" y="323850"/>
            <a:ext cx="8447089" cy="28574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none" anchor="ctr"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400" b="0" dirty="0"/>
          </a:p>
        </p:txBody>
      </p:sp>
      <p:cxnSp>
        <p:nvCxnSpPr>
          <p:cNvPr id="40" name="Straight Connector 39"/>
          <p:cNvCxnSpPr/>
          <p:nvPr/>
        </p:nvCxnSpPr>
        <p:spPr>
          <a:xfrm>
            <a:off x="361950" y="4505325"/>
            <a:ext cx="84486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10"/>
          <p:cNvSpPr txBox="1">
            <a:spLocks noChangeArrowheads="1"/>
          </p:cNvSpPr>
          <p:nvPr/>
        </p:nvSpPr>
        <p:spPr bwMode="auto">
          <a:xfrm>
            <a:off x="759025" y="285749"/>
            <a:ext cx="3555800" cy="374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b="0" spc="100" dirty="0" smtClean="0">
                <a:solidFill>
                  <a:schemeClr val="bg1"/>
                </a:solidFill>
                <a:latin typeface="Georgia" pitchFamily="18" charset="0"/>
                <a:cs typeface="Arial" charset="0"/>
              </a:rPr>
              <a:t>STRATEGIC PLANNING</a:t>
            </a:r>
            <a:endParaRPr lang="en-US" spc="100" dirty="0">
              <a:solidFill>
                <a:schemeClr val="bg1"/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70" name="Rectangle 10"/>
          <p:cNvSpPr txBox="1">
            <a:spLocks noChangeArrowheads="1"/>
          </p:cNvSpPr>
          <p:nvPr/>
        </p:nvSpPr>
        <p:spPr bwMode="auto">
          <a:xfrm>
            <a:off x="749780" y="771681"/>
            <a:ext cx="5422420" cy="440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2000" b="0" dirty="0" smtClean="0">
                <a:solidFill>
                  <a:schemeClr val="accent4"/>
                </a:solidFill>
                <a:latin typeface="+mj-lt"/>
                <a:cs typeface="Arial" charset="0"/>
              </a:rPr>
              <a:t>Situation analysis: internal factors</a:t>
            </a:r>
            <a:endParaRPr lang="en-US" sz="2000" dirty="0">
              <a:solidFill>
                <a:schemeClr val="accent4"/>
              </a:solidFill>
              <a:latin typeface="+mj-lt"/>
              <a:cs typeface="Arial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866775" y="1428750"/>
            <a:ext cx="7505699" cy="27336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Text Box 29"/>
          <p:cNvSpPr txBox="1">
            <a:spLocks noChangeArrowheads="1"/>
          </p:cNvSpPr>
          <p:nvPr/>
        </p:nvSpPr>
        <p:spPr bwMode="auto">
          <a:xfrm>
            <a:off x="7064375" y="1557339"/>
            <a:ext cx="1117600" cy="12049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35" name="Text Box 29"/>
          <p:cNvSpPr txBox="1">
            <a:spLocks noChangeArrowheads="1"/>
          </p:cNvSpPr>
          <p:nvPr/>
        </p:nvSpPr>
        <p:spPr bwMode="auto">
          <a:xfrm>
            <a:off x="7131050" y="1538289"/>
            <a:ext cx="1155700" cy="109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b="1" dirty="0" smtClean="0">
                <a:latin typeface="+mn-lt"/>
              </a:rPr>
              <a:t>Measures of Success</a:t>
            </a: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>
                <a:latin typeface="+mn-lt"/>
              </a:rPr>
              <a:t>Our </a:t>
            </a:r>
            <a:r>
              <a:rPr lang="en-US" sz="1000" i="1" dirty="0" smtClean="0">
                <a:latin typeface="+mn-lt"/>
              </a:rPr>
              <a:t>quantitative </a:t>
            </a:r>
            <a:r>
              <a:rPr lang="en-US" sz="1000" i="1" dirty="0">
                <a:latin typeface="+mn-lt"/>
              </a:rPr>
              <a:t>indicators of success</a:t>
            </a:r>
            <a:endParaRPr lang="en-US" sz="1000" dirty="0">
              <a:latin typeface="+mn-lt"/>
            </a:endParaRPr>
          </a:p>
        </p:txBody>
      </p:sp>
      <p:sp>
        <p:nvSpPr>
          <p:cNvPr id="36" name="Text Box 29"/>
          <p:cNvSpPr txBox="1">
            <a:spLocks noChangeArrowheads="1"/>
          </p:cNvSpPr>
          <p:nvPr/>
        </p:nvSpPr>
        <p:spPr bwMode="auto">
          <a:xfrm>
            <a:off x="7035800" y="2876550"/>
            <a:ext cx="1155700" cy="113347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37" name="Text Box 29"/>
          <p:cNvSpPr txBox="1">
            <a:spLocks noChangeArrowheads="1"/>
          </p:cNvSpPr>
          <p:nvPr/>
        </p:nvSpPr>
        <p:spPr bwMode="auto">
          <a:xfrm>
            <a:off x="7102475" y="2805113"/>
            <a:ext cx="1155700" cy="115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b="1" dirty="0">
                <a:latin typeface="+mn-lt"/>
              </a:rPr>
              <a:t>Stakeholder Perceptions</a:t>
            </a: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>
                <a:latin typeface="+mn-lt"/>
              </a:rPr>
              <a:t>Our qualitative indicators of success</a:t>
            </a:r>
            <a:endParaRPr lang="en-US" sz="1000" dirty="0">
              <a:latin typeface="+mn-lt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3171826" y="2333625"/>
            <a:ext cx="3257550" cy="1190625"/>
            <a:chOff x="2273300" y="2368550"/>
            <a:chExt cx="5100638" cy="1316038"/>
          </a:xfrm>
        </p:grpSpPr>
        <p:sp>
          <p:nvSpPr>
            <p:cNvPr id="50" name="Oval 24"/>
            <p:cNvSpPr>
              <a:spLocks noChangeArrowheads="1"/>
            </p:cNvSpPr>
            <p:nvPr/>
          </p:nvSpPr>
          <p:spPr bwMode="auto">
            <a:xfrm>
              <a:off x="2670969" y="2436813"/>
              <a:ext cx="4305300" cy="1171575"/>
            </a:xfrm>
            <a:prstGeom prst="ellipse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lnSpc>
                  <a:spcPct val="95000"/>
                </a:lnSpc>
                <a:spcBef>
                  <a:spcPct val="65000"/>
                </a:spcBef>
                <a:buSzPct val="80000"/>
              </a:pPr>
              <a:endParaRPr lang="en-US" sz="1000" dirty="0"/>
            </a:p>
          </p:txBody>
        </p:sp>
        <p:sp>
          <p:nvSpPr>
            <p:cNvPr id="71" name="Oval 30"/>
            <p:cNvSpPr>
              <a:spLocks noChangeArrowheads="1"/>
            </p:cNvSpPr>
            <p:nvPr/>
          </p:nvSpPr>
          <p:spPr bwMode="auto">
            <a:xfrm>
              <a:off x="2273300" y="2368550"/>
              <a:ext cx="5100638" cy="1316038"/>
            </a:xfrm>
            <a:prstGeom prst="ellipse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lnSpc>
                  <a:spcPct val="95000"/>
                </a:lnSpc>
                <a:spcBef>
                  <a:spcPct val="65000"/>
                </a:spcBef>
                <a:buSzPct val="80000"/>
              </a:pPr>
              <a:endParaRPr lang="en-US" sz="1000" dirty="0"/>
            </a:p>
          </p:txBody>
        </p:sp>
        <p:sp>
          <p:nvSpPr>
            <p:cNvPr id="72" name="Oval 31"/>
            <p:cNvSpPr>
              <a:spLocks noChangeArrowheads="1"/>
            </p:cNvSpPr>
            <p:nvPr/>
          </p:nvSpPr>
          <p:spPr bwMode="auto">
            <a:xfrm>
              <a:off x="2956719" y="2513013"/>
              <a:ext cx="3733800" cy="1025525"/>
            </a:xfrm>
            <a:prstGeom prst="ellipse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lnSpc>
                  <a:spcPct val="95000"/>
                </a:lnSpc>
                <a:spcBef>
                  <a:spcPct val="65000"/>
                </a:spcBef>
                <a:buSzPct val="80000"/>
              </a:pPr>
              <a:endParaRPr lang="en-US" sz="1000" dirty="0"/>
            </a:p>
          </p:txBody>
        </p:sp>
      </p:grpSp>
      <p:sp>
        <p:nvSpPr>
          <p:cNvPr id="73" name="Text Box 32"/>
          <p:cNvSpPr txBox="1">
            <a:spLocks noChangeArrowheads="1"/>
          </p:cNvSpPr>
          <p:nvPr/>
        </p:nvSpPr>
        <p:spPr bwMode="auto">
          <a:xfrm>
            <a:off x="6183313" y="2387601"/>
            <a:ext cx="960437" cy="98424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solidFill>
                <a:schemeClr val="bg1"/>
              </a:solidFill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4" name="Text Box 33"/>
          <p:cNvSpPr txBox="1">
            <a:spLocks noChangeArrowheads="1"/>
          </p:cNvSpPr>
          <p:nvPr/>
        </p:nvSpPr>
        <p:spPr bwMode="auto">
          <a:xfrm>
            <a:off x="3709194" y="2663825"/>
            <a:ext cx="2314575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b="1" dirty="0">
                <a:latin typeface="+mn-lt"/>
              </a:rPr>
              <a:t>Critical Realities 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i="1" dirty="0">
                <a:latin typeface="+mn-lt"/>
              </a:rPr>
              <a:t>Issues affecting our work</a:t>
            </a:r>
            <a:endParaRPr lang="en-US" sz="1000" dirty="0">
              <a:latin typeface="+mn-lt"/>
            </a:endParaRPr>
          </a:p>
        </p:txBody>
      </p:sp>
      <p:sp>
        <p:nvSpPr>
          <p:cNvPr id="75" name="AutoShape 38"/>
          <p:cNvSpPr>
            <a:spLocks noChangeArrowheads="1"/>
          </p:cNvSpPr>
          <p:nvPr/>
        </p:nvSpPr>
        <p:spPr bwMode="auto">
          <a:xfrm>
            <a:off x="2705100" y="2266950"/>
            <a:ext cx="1247776" cy="1209675"/>
          </a:xfrm>
          <a:prstGeom prst="diamond">
            <a:avLst/>
          </a:prstGeom>
          <a:solidFill>
            <a:schemeClr val="accent2"/>
          </a:solidFill>
          <a:ln w="19050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000" dirty="0"/>
          </a:p>
        </p:txBody>
      </p:sp>
      <p:sp>
        <p:nvSpPr>
          <p:cNvPr id="77" name="Text Box 61"/>
          <p:cNvSpPr txBox="1">
            <a:spLocks noChangeArrowheads="1"/>
          </p:cNvSpPr>
          <p:nvPr/>
        </p:nvSpPr>
        <p:spPr bwMode="auto">
          <a:xfrm>
            <a:off x="3721894" y="1878013"/>
            <a:ext cx="228917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b="1" dirty="0">
                <a:latin typeface="+mn-lt"/>
              </a:rPr>
              <a:t>Strategies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i="1" dirty="0">
                <a:latin typeface="+mn-lt"/>
              </a:rPr>
              <a:t>Shared agenda for success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dirty="0">
                <a:latin typeface="+mn-lt"/>
              </a:rPr>
              <a:t>  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dirty="0">
                <a:latin typeface="+mn-lt"/>
              </a:rPr>
              <a:t>  </a:t>
            </a:r>
          </a:p>
        </p:txBody>
      </p:sp>
      <p:sp>
        <p:nvSpPr>
          <p:cNvPr id="78" name="Text Box 62"/>
          <p:cNvSpPr txBox="1">
            <a:spLocks noChangeArrowheads="1"/>
          </p:cNvSpPr>
          <p:nvPr/>
        </p:nvSpPr>
        <p:spPr bwMode="auto">
          <a:xfrm>
            <a:off x="2570163" y="1676400"/>
            <a:ext cx="1039812" cy="238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>
                <a:latin typeface="+mn-lt"/>
              </a:rPr>
              <a:t>Direction</a:t>
            </a:r>
          </a:p>
        </p:txBody>
      </p:sp>
      <p:sp>
        <p:nvSpPr>
          <p:cNvPr id="79" name="Text Box 63"/>
          <p:cNvSpPr txBox="1">
            <a:spLocks noChangeArrowheads="1"/>
          </p:cNvSpPr>
          <p:nvPr/>
        </p:nvSpPr>
        <p:spPr bwMode="auto">
          <a:xfrm>
            <a:off x="5662613" y="1676400"/>
            <a:ext cx="995362" cy="238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>
                <a:latin typeface="+mn-lt"/>
              </a:rPr>
              <a:t>Trends</a:t>
            </a:r>
          </a:p>
        </p:txBody>
      </p:sp>
      <p:sp>
        <p:nvSpPr>
          <p:cNvPr id="82" name="Text Box 29"/>
          <p:cNvSpPr txBox="1">
            <a:spLocks noChangeArrowheads="1"/>
          </p:cNvSpPr>
          <p:nvPr/>
        </p:nvSpPr>
        <p:spPr bwMode="auto">
          <a:xfrm>
            <a:off x="987425" y="1557338"/>
            <a:ext cx="1098550" cy="11572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83" name="Text Box 29"/>
          <p:cNvSpPr txBox="1">
            <a:spLocks noChangeArrowheads="1"/>
          </p:cNvSpPr>
          <p:nvPr/>
        </p:nvSpPr>
        <p:spPr bwMode="auto">
          <a:xfrm>
            <a:off x="996950" y="1538288"/>
            <a:ext cx="1155700" cy="87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b="1" dirty="0" smtClean="0">
                <a:latin typeface="+mn-lt"/>
              </a:rPr>
              <a:t>Responsibilities</a:t>
            </a: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 smtClean="0">
                <a:latin typeface="+mn-lt"/>
              </a:rPr>
              <a:t>What we do</a:t>
            </a:r>
            <a:endParaRPr lang="en-US" sz="1000" dirty="0">
              <a:latin typeface="+mn-lt"/>
            </a:endParaRPr>
          </a:p>
        </p:txBody>
      </p:sp>
      <p:sp>
        <p:nvSpPr>
          <p:cNvPr id="84" name="Text Box 29"/>
          <p:cNvSpPr txBox="1">
            <a:spLocks noChangeArrowheads="1"/>
          </p:cNvSpPr>
          <p:nvPr/>
        </p:nvSpPr>
        <p:spPr bwMode="auto">
          <a:xfrm>
            <a:off x="987425" y="2843213"/>
            <a:ext cx="1098550" cy="11572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</p:txBody>
      </p:sp>
      <p:sp>
        <p:nvSpPr>
          <p:cNvPr id="85" name="Text Box 29"/>
          <p:cNvSpPr txBox="1">
            <a:spLocks noChangeArrowheads="1"/>
          </p:cNvSpPr>
          <p:nvPr/>
        </p:nvSpPr>
        <p:spPr bwMode="auto">
          <a:xfrm>
            <a:off x="1003300" y="2824164"/>
            <a:ext cx="1155700" cy="105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b="1" dirty="0" smtClean="0">
                <a:latin typeface="+mn-lt"/>
              </a:rPr>
              <a:t>Philosophy of Education</a:t>
            </a: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 smtClean="0">
                <a:latin typeface="+mn-lt"/>
              </a:rPr>
              <a:t>What’s</a:t>
            </a:r>
            <a:br>
              <a:rPr lang="en-US" sz="1000" i="1" dirty="0" smtClean="0">
                <a:latin typeface="+mn-lt"/>
              </a:rPr>
            </a:br>
            <a:r>
              <a:rPr lang="en-US" sz="1000" i="1" dirty="0" smtClean="0">
                <a:latin typeface="+mn-lt"/>
              </a:rPr>
              <a:t>important</a:t>
            </a:r>
            <a:br>
              <a:rPr lang="en-US" sz="1000" i="1" dirty="0" smtClean="0">
                <a:latin typeface="+mn-lt"/>
              </a:rPr>
            </a:br>
            <a:r>
              <a:rPr lang="en-US" sz="1000" i="1" dirty="0" smtClean="0">
                <a:latin typeface="+mn-lt"/>
              </a:rPr>
              <a:t>to us</a:t>
            </a:r>
            <a:endParaRPr lang="en-US" sz="1000" dirty="0">
              <a:latin typeface="+mn-lt"/>
            </a:endParaRPr>
          </a:p>
        </p:txBody>
      </p:sp>
      <p:sp>
        <p:nvSpPr>
          <p:cNvPr id="86" name="Text Box 32"/>
          <p:cNvSpPr txBox="1">
            <a:spLocks noChangeArrowheads="1"/>
          </p:cNvSpPr>
          <p:nvPr/>
        </p:nvSpPr>
        <p:spPr bwMode="auto">
          <a:xfrm>
            <a:off x="1982788" y="2339976"/>
            <a:ext cx="960437" cy="98424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solidFill>
                <a:schemeClr val="bg1"/>
              </a:solidFill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endParaRPr lang="en-US" sz="1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7" name="Text Box 29"/>
          <p:cNvSpPr txBox="1">
            <a:spLocks noChangeArrowheads="1"/>
          </p:cNvSpPr>
          <p:nvPr/>
        </p:nvSpPr>
        <p:spPr bwMode="auto">
          <a:xfrm>
            <a:off x="1978025" y="2452689"/>
            <a:ext cx="1031875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ts val="600"/>
              </a:spcAft>
              <a:buSzPct val="80000"/>
            </a:pPr>
            <a:r>
              <a:rPr lang="en-US" sz="1000" b="1" dirty="0" smtClean="0">
                <a:latin typeface="+mn-lt"/>
              </a:rPr>
              <a:t>Mission</a:t>
            </a: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 smtClean="0">
                <a:latin typeface="+mn-lt"/>
              </a:rPr>
              <a:t>Why we exist</a:t>
            </a:r>
            <a:endParaRPr lang="en-US" sz="1000" dirty="0">
              <a:latin typeface="+mn-lt"/>
            </a:endParaRPr>
          </a:p>
        </p:txBody>
      </p:sp>
      <p:sp>
        <p:nvSpPr>
          <p:cNvPr id="88" name="Text Box 29"/>
          <p:cNvSpPr txBox="1">
            <a:spLocks noChangeArrowheads="1"/>
          </p:cNvSpPr>
          <p:nvPr/>
        </p:nvSpPr>
        <p:spPr bwMode="auto">
          <a:xfrm>
            <a:off x="6188075" y="2471739"/>
            <a:ext cx="1031875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ts val="600"/>
              </a:spcAft>
              <a:buSzPct val="80000"/>
            </a:pPr>
            <a:r>
              <a:rPr lang="en-US" sz="1000" b="1" dirty="0" smtClean="0">
                <a:latin typeface="+mn-lt"/>
              </a:rPr>
              <a:t>Vision</a:t>
            </a:r>
            <a:endParaRPr lang="en-US" sz="1000" b="1" dirty="0">
              <a:latin typeface="+mn-lt"/>
            </a:endParaRPr>
          </a:p>
          <a:p>
            <a:pPr eaLnBrk="1" hangingPunct="1">
              <a:lnSpc>
                <a:spcPct val="95000"/>
              </a:lnSpc>
              <a:buSzPct val="80000"/>
            </a:pPr>
            <a:r>
              <a:rPr lang="en-US" sz="1000" i="1" dirty="0" smtClean="0">
                <a:latin typeface="+mn-lt"/>
              </a:rPr>
              <a:t>What we aspire to achieve</a:t>
            </a:r>
            <a:endParaRPr lang="en-US" sz="1000" dirty="0">
              <a:latin typeface="+mn-lt"/>
            </a:endParaRPr>
          </a:p>
        </p:txBody>
      </p:sp>
      <p:sp>
        <p:nvSpPr>
          <p:cNvPr id="42" name="Text Box 39"/>
          <p:cNvSpPr txBox="1">
            <a:spLocks noChangeArrowheads="1"/>
          </p:cNvSpPr>
          <p:nvPr/>
        </p:nvSpPr>
        <p:spPr bwMode="auto">
          <a:xfrm>
            <a:off x="2906713" y="2541588"/>
            <a:ext cx="874712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Aft>
                <a:spcPts val="400"/>
              </a:spcAft>
              <a:buSzPct val="80000"/>
            </a:pPr>
            <a:r>
              <a:rPr lang="en-US" sz="1000" b="1" dirty="0" smtClean="0">
                <a:solidFill>
                  <a:schemeClr val="bg1"/>
                </a:solidFill>
                <a:latin typeface="+mn-lt"/>
              </a:rPr>
              <a:t>SWOT</a:t>
            </a:r>
            <a:endParaRPr lang="en-US" sz="1000" b="1" dirty="0">
              <a:solidFill>
                <a:schemeClr val="bg1"/>
              </a:solidFill>
              <a:latin typeface="+mn-lt"/>
            </a:endParaRPr>
          </a:p>
          <a:p>
            <a:pPr algn="ctr" eaLnBrk="1" hangingPunct="1">
              <a:lnSpc>
                <a:spcPct val="95000"/>
              </a:lnSpc>
              <a:buSzPct val="80000"/>
            </a:pPr>
            <a:r>
              <a:rPr lang="en-US" sz="1000" i="1" dirty="0">
                <a:solidFill>
                  <a:schemeClr val="bg1"/>
                </a:solidFill>
                <a:latin typeface="+mn-lt"/>
              </a:rPr>
              <a:t>Where </a:t>
            </a:r>
            <a:r>
              <a:rPr lang="en-US" sz="1000" i="1" dirty="0" smtClean="0">
                <a:solidFill>
                  <a:schemeClr val="bg1"/>
                </a:solidFill>
                <a:latin typeface="+mn-lt"/>
              </a:rPr>
              <a:t>we</a:t>
            </a:r>
            <a:br>
              <a:rPr lang="en-US" sz="1000" i="1" dirty="0" smtClean="0">
                <a:solidFill>
                  <a:schemeClr val="bg1"/>
                </a:solidFill>
                <a:latin typeface="+mn-lt"/>
              </a:rPr>
            </a:br>
            <a:r>
              <a:rPr lang="en-US" sz="1000" i="1" dirty="0" smtClean="0">
                <a:solidFill>
                  <a:schemeClr val="bg1"/>
                </a:solidFill>
                <a:latin typeface="+mn-lt"/>
              </a:rPr>
              <a:t>are </a:t>
            </a:r>
            <a:r>
              <a:rPr lang="en-US" sz="1000" i="1" dirty="0">
                <a:solidFill>
                  <a:schemeClr val="bg1"/>
                </a:solidFill>
                <a:latin typeface="+mn-lt"/>
              </a:rPr>
              <a:t>today</a:t>
            </a:r>
          </a:p>
          <a:p>
            <a:pPr algn="ctr" eaLnBrk="1" hangingPunct="1">
              <a:lnSpc>
                <a:spcPct val="95000"/>
              </a:lnSpc>
              <a:buSzPct val="80000"/>
            </a:pPr>
            <a:endParaRPr lang="en-US" sz="1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4" name="Text Box 64"/>
          <p:cNvSpPr txBox="1">
            <a:spLocks noChangeArrowheads="1"/>
          </p:cNvSpPr>
          <p:nvPr/>
        </p:nvSpPr>
        <p:spPr bwMode="auto">
          <a:xfrm>
            <a:off x="3857625" y="3695700"/>
            <a:ext cx="1550987" cy="38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 smtClean="0">
                <a:latin typeface="+mn-lt"/>
              </a:rPr>
              <a:t>Competitive </a:t>
            </a:r>
            <a:r>
              <a:rPr lang="en-US" sz="1000" b="1" dirty="0">
                <a:latin typeface="+mn-lt"/>
              </a:rPr>
              <a:t>Landscape</a:t>
            </a:r>
          </a:p>
        </p:txBody>
      </p:sp>
      <p:sp>
        <p:nvSpPr>
          <p:cNvPr id="55" name="Text Box 65"/>
          <p:cNvSpPr txBox="1">
            <a:spLocks noChangeArrowheads="1"/>
          </p:cNvSpPr>
          <p:nvPr/>
        </p:nvSpPr>
        <p:spPr bwMode="auto">
          <a:xfrm>
            <a:off x="5395912" y="3694313"/>
            <a:ext cx="1500187" cy="38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 smtClean="0">
                <a:latin typeface="+mn-lt"/>
              </a:rPr>
              <a:t>Catholic Educational </a:t>
            </a:r>
            <a:r>
              <a:rPr lang="en-US" sz="1000" b="1" dirty="0">
                <a:latin typeface="+mn-lt"/>
              </a:rPr>
              <a:t>Practices</a:t>
            </a:r>
          </a:p>
        </p:txBody>
      </p:sp>
      <p:sp>
        <p:nvSpPr>
          <p:cNvPr id="56" name="Text Box 64"/>
          <p:cNvSpPr txBox="1">
            <a:spLocks noChangeArrowheads="1"/>
          </p:cNvSpPr>
          <p:nvPr/>
        </p:nvSpPr>
        <p:spPr bwMode="auto">
          <a:xfrm>
            <a:off x="2418556" y="3694312"/>
            <a:ext cx="1049337" cy="38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C0C0C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SzPct val="80000"/>
            </a:pPr>
            <a:r>
              <a:rPr lang="en-US" sz="1000" b="1" dirty="0" smtClean="0">
                <a:latin typeface="+mn-lt"/>
              </a:rPr>
              <a:t>Graduate Profile</a:t>
            </a:r>
            <a:endParaRPr lang="en-US" sz="1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01877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" name="Straight Connector 42"/>
          <p:cNvCxnSpPr/>
          <p:nvPr/>
        </p:nvCxnSpPr>
        <p:spPr>
          <a:xfrm>
            <a:off x="361950" y="4505325"/>
            <a:ext cx="844867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361950" y="685800"/>
            <a:ext cx="8448675" cy="3762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361950" y="323850"/>
            <a:ext cx="8447089" cy="28574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none" anchor="ctr"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400" b="0" dirty="0"/>
          </a:p>
        </p:txBody>
      </p:sp>
      <p:cxnSp>
        <p:nvCxnSpPr>
          <p:cNvPr id="40" name="Straight Connector 39"/>
          <p:cNvCxnSpPr/>
          <p:nvPr/>
        </p:nvCxnSpPr>
        <p:spPr>
          <a:xfrm>
            <a:off x="361950" y="4505325"/>
            <a:ext cx="84486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10"/>
          <p:cNvSpPr txBox="1">
            <a:spLocks noChangeArrowheads="1"/>
          </p:cNvSpPr>
          <p:nvPr/>
        </p:nvSpPr>
        <p:spPr bwMode="auto">
          <a:xfrm>
            <a:off x="759025" y="285749"/>
            <a:ext cx="3555800" cy="374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b="0" spc="100" dirty="0" smtClean="0">
                <a:solidFill>
                  <a:schemeClr val="bg1"/>
                </a:solidFill>
                <a:latin typeface="Georgia" pitchFamily="18" charset="0"/>
                <a:cs typeface="Arial" charset="0"/>
              </a:rPr>
              <a:t>SITUATION ANALYSIS</a:t>
            </a:r>
            <a:endParaRPr lang="en-US" spc="100" dirty="0">
              <a:solidFill>
                <a:schemeClr val="bg1"/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70" name="Rectangle 10"/>
          <p:cNvSpPr txBox="1">
            <a:spLocks noChangeArrowheads="1"/>
          </p:cNvSpPr>
          <p:nvPr/>
        </p:nvSpPr>
        <p:spPr bwMode="auto">
          <a:xfrm>
            <a:off x="749780" y="771681"/>
            <a:ext cx="3603145" cy="440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2000" b="0" dirty="0" smtClean="0">
                <a:solidFill>
                  <a:schemeClr val="accent4"/>
                </a:solidFill>
                <a:latin typeface="+mj-lt"/>
                <a:cs typeface="Arial" charset="0"/>
              </a:rPr>
              <a:t>SWOT analysis</a:t>
            </a:r>
            <a:endParaRPr lang="en-US" sz="2000" dirty="0">
              <a:solidFill>
                <a:schemeClr val="accent4"/>
              </a:solidFill>
              <a:latin typeface="+mj-lt"/>
              <a:cs typeface="Arial" charset="0"/>
            </a:endParaRPr>
          </a:p>
        </p:txBody>
      </p:sp>
      <p:sp>
        <p:nvSpPr>
          <p:cNvPr id="71" name="Text Box 16"/>
          <p:cNvSpPr txBox="1">
            <a:spLocks noChangeArrowheads="1"/>
          </p:cNvSpPr>
          <p:nvPr/>
        </p:nvSpPr>
        <p:spPr bwMode="auto">
          <a:xfrm>
            <a:off x="2603120" y="1169988"/>
            <a:ext cx="498855" cy="238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lnSpc>
                <a:spcPct val="95000"/>
              </a:lnSpc>
            </a:pPr>
            <a:r>
              <a:rPr lang="en-US" sz="1000" b="1" dirty="0"/>
              <a:t>Want</a:t>
            </a:r>
          </a:p>
        </p:txBody>
      </p:sp>
      <p:sp>
        <p:nvSpPr>
          <p:cNvPr id="72" name="Text Box 17"/>
          <p:cNvSpPr txBox="1">
            <a:spLocks noChangeArrowheads="1"/>
          </p:cNvSpPr>
          <p:nvPr/>
        </p:nvSpPr>
        <p:spPr bwMode="auto">
          <a:xfrm>
            <a:off x="4520477" y="1169988"/>
            <a:ext cx="862736" cy="238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lnSpc>
                <a:spcPct val="95000"/>
              </a:lnSpc>
            </a:pPr>
            <a:r>
              <a:rPr lang="en-US" sz="1000" b="1" dirty="0"/>
              <a:t>Don’t Want</a:t>
            </a:r>
          </a:p>
        </p:txBody>
      </p:sp>
      <p:sp>
        <p:nvSpPr>
          <p:cNvPr id="73" name="Line 18"/>
          <p:cNvSpPr>
            <a:spLocks noChangeShapeType="1"/>
          </p:cNvSpPr>
          <p:nvPr/>
        </p:nvSpPr>
        <p:spPr bwMode="auto">
          <a:xfrm flipV="1">
            <a:off x="2038350" y="1404938"/>
            <a:ext cx="4389120" cy="4762"/>
          </a:xfrm>
          <a:prstGeom prst="line">
            <a:avLst/>
          </a:prstGeom>
          <a:noFill/>
          <a:ln w="12700">
            <a:solidFill>
              <a:schemeClr val="bg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4543425" y="1171574"/>
            <a:ext cx="0" cy="310896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2609850" y="1181099"/>
            <a:ext cx="0" cy="310896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 Box 16"/>
          <p:cNvSpPr txBox="1">
            <a:spLocks noChangeArrowheads="1"/>
          </p:cNvSpPr>
          <p:nvPr/>
        </p:nvSpPr>
        <p:spPr bwMode="auto">
          <a:xfrm>
            <a:off x="1948819" y="1436688"/>
            <a:ext cx="489236" cy="238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95000"/>
              </a:lnSpc>
            </a:pPr>
            <a:r>
              <a:rPr lang="en-US" sz="1000" b="1" dirty="0" smtClean="0"/>
              <a:t>Have</a:t>
            </a:r>
            <a:endParaRPr lang="en-US" sz="1000" b="1" dirty="0"/>
          </a:p>
        </p:txBody>
      </p:sp>
      <p:sp>
        <p:nvSpPr>
          <p:cNvPr id="99" name="Text Box 17"/>
          <p:cNvSpPr txBox="1">
            <a:spLocks noChangeArrowheads="1"/>
          </p:cNvSpPr>
          <p:nvPr/>
        </p:nvSpPr>
        <p:spPr bwMode="auto">
          <a:xfrm>
            <a:off x="1939294" y="2894013"/>
            <a:ext cx="565781" cy="39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95000"/>
              </a:lnSpc>
            </a:pPr>
            <a:r>
              <a:rPr lang="en-US" sz="1000" b="1" dirty="0" smtClean="0"/>
              <a:t>Don’t Have</a:t>
            </a:r>
            <a:endParaRPr lang="en-US" sz="1000" b="1" dirty="0"/>
          </a:p>
        </p:txBody>
      </p:sp>
      <p:sp>
        <p:nvSpPr>
          <p:cNvPr id="100" name="Line 18"/>
          <p:cNvSpPr>
            <a:spLocks noChangeShapeType="1"/>
          </p:cNvSpPr>
          <p:nvPr/>
        </p:nvSpPr>
        <p:spPr bwMode="auto">
          <a:xfrm flipV="1">
            <a:off x="2038350" y="2871788"/>
            <a:ext cx="4389120" cy="4762"/>
          </a:xfrm>
          <a:prstGeom prst="line">
            <a:avLst/>
          </a:prstGeom>
          <a:noFill/>
          <a:ln w="12700">
            <a:solidFill>
              <a:schemeClr val="bg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2667000" y="1466850"/>
            <a:ext cx="1838325" cy="1371600"/>
            <a:chOff x="2667000" y="1466850"/>
            <a:chExt cx="1838325" cy="1371600"/>
          </a:xfrm>
        </p:grpSpPr>
        <p:sp>
          <p:nvSpPr>
            <p:cNvPr id="94" name="Rectangle 10"/>
            <p:cNvSpPr>
              <a:spLocks noChangeArrowheads="1"/>
            </p:cNvSpPr>
            <p:nvPr/>
          </p:nvSpPr>
          <p:spPr bwMode="auto">
            <a:xfrm>
              <a:off x="2676523" y="1466850"/>
              <a:ext cx="1828801" cy="1371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pPr algn="ctr">
                <a:lnSpc>
                  <a:spcPct val="95000"/>
                </a:lnSpc>
                <a:spcBef>
                  <a:spcPct val="65000"/>
                </a:spcBef>
                <a:buSzPct val="80000"/>
              </a:pPr>
              <a:endParaRPr lang="en-US" dirty="0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2962275" y="1495425"/>
              <a:ext cx="123825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S</a:t>
              </a:r>
              <a:endParaRPr lang="en-US" sz="8000" dirty="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95" name="Text Box 29"/>
            <p:cNvSpPr txBox="1">
              <a:spLocks noChangeArrowheads="1"/>
            </p:cNvSpPr>
            <p:nvPr/>
          </p:nvSpPr>
          <p:spPr bwMode="auto">
            <a:xfrm>
              <a:off x="2667000" y="1998691"/>
              <a:ext cx="1838325" cy="3139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60000"/>
                </a:spcBef>
              </a:pPr>
              <a:r>
                <a:rPr lang="en-US" sz="1600" dirty="0" smtClean="0">
                  <a:solidFill>
                    <a:schemeClr val="bg1"/>
                  </a:solidFill>
                </a:rPr>
                <a:t>Strengths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4591050" y="1466849"/>
            <a:ext cx="1838325" cy="1371600"/>
            <a:chOff x="4591050" y="1466849"/>
            <a:chExt cx="1838325" cy="1371600"/>
          </a:xfrm>
        </p:grpSpPr>
        <p:sp>
          <p:nvSpPr>
            <p:cNvPr id="88" name="Rectangle 10"/>
            <p:cNvSpPr>
              <a:spLocks noChangeArrowheads="1"/>
            </p:cNvSpPr>
            <p:nvPr/>
          </p:nvSpPr>
          <p:spPr bwMode="auto">
            <a:xfrm>
              <a:off x="4600573" y="1466849"/>
              <a:ext cx="1828801" cy="137160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pPr algn="ctr">
                <a:lnSpc>
                  <a:spcPct val="95000"/>
                </a:lnSpc>
                <a:spcBef>
                  <a:spcPct val="65000"/>
                </a:spcBef>
                <a:buSzPct val="80000"/>
              </a:pPr>
              <a:endParaRPr lang="en-US" dirty="0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4905375" y="1495425"/>
              <a:ext cx="123825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dirty="0" smtClean="0">
                  <a:solidFill>
                    <a:schemeClr val="accent6"/>
                  </a:solidFill>
                </a:rPr>
                <a:t>W</a:t>
              </a:r>
              <a:endParaRPr lang="en-US" sz="8000" dirty="0">
                <a:solidFill>
                  <a:schemeClr val="accent6"/>
                </a:solidFill>
              </a:endParaRPr>
            </a:p>
          </p:txBody>
        </p:sp>
        <p:sp>
          <p:nvSpPr>
            <p:cNvPr id="89" name="Text Box 29"/>
            <p:cNvSpPr txBox="1">
              <a:spLocks noChangeArrowheads="1"/>
            </p:cNvSpPr>
            <p:nvPr/>
          </p:nvSpPr>
          <p:spPr bwMode="auto">
            <a:xfrm>
              <a:off x="4591050" y="1998690"/>
              <a:ext cx="1838325" cy="3139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60000"/>
                </a:spcBef>
              </a:pPr>
              <a:r>
                <a:rPr lang="en-US" sz="1600" dirty="0" smtClean="0">
                  <a:solidFill>
                    <a:schemeClr val="bg1"/>
                  </a:solidFill>
                </a:rPr>
                <a:t>Weaknesses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667000" y="2914649"/>
            <a:ext cx="1838325" cy="1371600"/>
            <a:chOff x="2667000" y="2914649"/>
            <a:chExt cx="1838325" cy="1371600"/>
          </a:xfrm>
        </p:grpSpPr>
        <p:sp>
          <p:nvSpPr>
            <p:cNvPr id="90" name="Rectangle 10"/>
            <p:cNvSpPr>
              <a:spLocks noChangeArrowheads="1"/>
            </p:cNvSpPr>
            <p:nvPr/>
          </p:nvSpPr>
          <p:spPr bwMode="auto">
            <a:xfrm>
              <a:off x="2676523" y="2914649"/>
              <a:ext cx="1828801" cy="1371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pPr algn="ctr">
                <a:lnSpc>
                  <a:spcPct val="95000"/>
                </a:lnSpc>
                <a:spcBef>
                  <a:spcPct val="65000"/>
                </a:spcBef>
                <a:buSzPct val="80000"/>
              </a:pPr>
              <a:endParaRPr lang="en-US" dirty="0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2990850" y="2943225"/>
              <a:ext cx="123825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dirty="0" smtClean="0">
                  <a:solidFill>
                    <a:schemeClr val="accent2">
                      <a:lumMod val="75000"/>
                    </a:schemeClr>
                  </a:solidFill>
                </a:rPr>
                <a:t>O</a:t>
              </a:r>
              <a:endParaRPr lang="en-US" sz="80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91" name="Text Box 29"/>
            <p:cNvSpPr txBox="1">
              <a:spLocks noChangeArrowheads="1"/>
            </p:cNvSpPr>
            <p:nvPr/>
          </p:nvSpPr>
          <p:spPr bwMode="auto">
            <a:xfrm>
              <a:off x="2667000" y="3430588"/>
              <a:ext cx="1838325" cy="3139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60000"/>
                </a:spcBef>
              </a:pPr>
              <a:r>
                <a:rPr lang="en-US" sz="1600" dirty="0" smtClean="0">
                  <a:solidFill>
                    <a:schemeClr val="bg1"/>
                  </a:solidFill>
                </a:rPr>
                <a:t>Opportunities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591050" y="2914650"/>
            <a:ext cx="1838325" cy="1371600"/>
            <a:chOff x="4591050" y="2914650"/>
            <a:chExt cx="1838325" cy="1371600"/>
          </a:xfrm>
        </p:grpSpPr>
        <p:sp>
          <p:nvSpPr>
            <p:cNvPr id="92" name="Rectangle 10"/>
            <p:cNvSpPr>
              <a:spLocks noChangeArrowheads="1"/>
            </p:cNvSpPr>
            <p:nvPr/>
          </p:nvSpPr>
          <p:spPr bwMode="auto">
            <a:xfrm>
              <a:off x="4600573" y="2914650"/>
              <a:ext cx="1828801" cy="13716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pPr algn="ctr">
                <a:lnSpc>
                  <a:spcPct val="95000"/>
                </a:lnSpc>
                <a:spcBef>
                  <a:spcPct val="65000"/>
                </a:spcBef>
                <a:buSzPct val="80000"/>
              </a:pPr>
              <a:endParaRPr lang="en-US" dirty="0"/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4895850" y="2914650"/>
              <a:ext cx="123825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dirty="0" smtClean="0">
                  <a:solidFill>
                    <a:schemeClr val="bg1">
                      <a:lumMod val="50000"/>
                    </a:schemeClr>
                  </a:solidFill>
                </a:rPr>
                <a:t>T</a:t>
              </a:r>
              <a:endParaRPr lang="en-US" sz="8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93" name="Text Box 29"/>
            <p:cNvSpPr txBox="1">
              <a:spLocks noChangeArrowheads="1"/>
            </p:cNvSpPr>
            <p:nvPr/>
          </p:nvSpPr>
          <p:spPr bwMode="auto">
            <a:xfrm>
              <a:off x="4591050" y="3430589"/>
              <a:ext cx="1838325" cy="3139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60000"/>
                </a:spcBef>
              </a:pPr>
              <a:r>
                <a:rPr lang="en-US" sz="1600" dirty="0" smtClean="0">
                  <a:solidFill>
                    <a:schemeClr val="bg1"/>
                  </a:solidFill>
                </a:rPr>
                <a:t>Threats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70795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361950" y="685800"/>
            <a:ext cx="8448675" cy="3762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361950" y="323850"/>
            <a:ext cx="8447089" cy="28574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none" anchor="ctr"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400" b="0" dirty="0"/>
          </a:p>
        </p:txBody>
      </p:sp>
      <p:sp>
        <p:nvSpPr>
          <p:cNvPr id="53" name="Rectangle 10"/>
          <p:cNvSpPr txBox="1">
            <a:spLocks noChangeArrowheads="1"/>
          </p:cNvSpPr>
          <p:nvPr/>
        </p:nvSpPr>
        <p:spPr bwMode="auto">
          <a:xfrm>
            <a:off x="759025" y="285749"/>
            <a:ext cx="3555800" cy="374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b="0" spc="100" dirty="0" smtClean="0">
                <a:solidFill>
                  <a:schemeClr val="bg1"/>
                </a:solidFill>
                <a:latin typeface="Georgia" pitchFamily="18" charset="0"/>
                <a:cs typeface="Arial" charset="0"/>
              </a:rPr>
              <a:t>SITUATION ANALYSIS: SWOT</a:t>
            </a:r>
            <a:endParaRPr lang="en-US" spc="100" dirty="0">
              <a:solidFill>
                <a:schemeClr val="bg1"/>
              </a:solidFill>
              <a:latin typeface="Georgia" pitchFamily="18" charset="0"/>
              <a:cs typeface="Arial" charset="0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361950" y="4505325"/>
            <a:ext cx="84486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666750" y="1430338"/>
            <a:ext cx="39187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Mission driven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Academically strong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Technology is optimized and utilized for instruction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Strong, dedicated faculty (many diverse gifts)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Stable pastoral leadership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Supportive parish population; parent involvement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Strong reputation within the diocese</a:t>
            </a:r>
          </a:p>
        </p:txBody>
      </p:sp>
      <p:sp>
        <p:nvSpPr>
          <p:cNvPr id="50" name="Rectangle 10"/>
          <p:cNvSpPr txBox="1">
            <a:spLocks noChangeArrowheads="1"/>
          </p:cNvSpPr>
          <p:nvPr/>
        </p:nvSpPr>
        <p:spPr bwMode="auto">
          <a:xfrm>
            <a:off x="759305" y="781206"/>
            <a:ext cx="3603145" cy="440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2000" b="0" dirty="0" smtClean="0">
                <a:solidFill>
                  <a:schemeClr val="accent4"/>
                </a:solidFill>
                <a:latin typeface="+mj-lt"/>
                <a:cs typeface="Arial" charset="0"/>
              </a:rPr>
              <a:t>Strengths </a:t>
            </a:r>
            <a:r>
              <a:rPr lang="en-US" sz="1400" b="0" i="1" dirty="0" smtClean="0">
                <a:solidFill>
                  <a:schemeClr val="accent4"/>
                </a:solidFill>
                <a:latin typeface="+mj-lt"/>
                <a:cs typeface="Arial" charset="0"/>
              </a:rPr>
              <a:t>(have and want)</a:t>
            </a:r>
            <a:endParaRPr lang="en-US" sz="1400" i="1" dirty="0">
              <a:solidFill>
                <a:schemeClr val="accent4"/>
              </a:solidFill>
              <a:latin typeface="+mj-lt"/>
              <a:cs typeface="Arial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7477124" y="428625"/>
            <a:ext cx="1184696" cy="800101"/>
            <a:chOff x="7477124" y="542925"/>
            <a:chExt cx="1184696" cy="800101"/>
          </a:xfrm>
        </p:grpSpPr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7477124" y="962025"/>
              <a:ext cx="575096" cy="381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txBody>
            <a:bodyPr wrap="none" anchor="ctr"/>
            <a:lstStyle/>
            <a:p>
              <a:pPr algn="ctr">
                <a:lnSpc>
                  <a:spcPct val="95000"/>
                </a:lnSpc>
                <a:spcBef>
                  <a:spcPct val="65000"/>
                </a:spcBef>
                <a:buSzPct val="80000"/>
              </a:pPr>
              <a:endParaRPr lang="en-US" sz="1100" dirty="0"/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7477124" y="542926"/>
              <a:ext cx="575096" cy="381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  <a:effectLst/>
          </p:spPr>
          <p:txBody>
            <a:bodyPr wrap="none" anchor="ctr"/>
            <a:lstStyle/>
            <a:p>
              <a:pPr algn="ctr">
                <a:lnSpc>
                  <a:spcPct val="95000"/>
                </a:lnSpc>
                <a:spcBef>
                  <a:spcPct val="65000"/>
                </a:spcBef>
                <a:buSzPct val="80000"/>
              </a:pPr>
              <a:endParaRPr lang="en-US" sz="1100" dirty="0"/>
            </a:p>
          </p:txBody>
        </p:sp>
        <p:sp>
          <p:nvSpPr>
            <p:cNvPr id="15" name="Rectangle 10"/>
            <p:cNvSpPr>
              <a:spLocks noChangeArrowheads="1"/>
            </p:cNvSpPr>
            <p:nvPr/>
          </p:nvSpPr>
          <p:spPr bwMode="auto">
            <a:xfrm>
              <a:off x="8086724" y="542925"/>
              <a:ext cx="575096" cy="381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txBody>
            <a:bodyPr wrap="none" anchor="ctr"/>
            <a:lstStyle/>
            <a:p>
              <a:pPr algn="ctr">
                <a:lnSpc>
                  <a:spcPct val="95000"/>
                </a:lnSpc>
                <a:spcBef>
                  <a:spcPct val="65000"/>
                </a:spcBef>
                <a:buSzPct val="80000"/>
              </a:pPr>
              <a:endParaRPr lang="en-US" sz="1100" dirty="0"/>
            </a:p>
          </p:txBody>
        </p:sp>
        <p:sp>
          <p:nvSpPr>
            <p:cNvPr id="16" name="Rectangle 10"/>
            <p:cNvSpPr>
              <a:spLocks noChangeArrowheads="1"/>
            </p:cNvSpPr>
            <p:nvPr/>
          </p:nvSpPr>
          <p:spPr bwMode="auto">
            <a:xfrm>
              <a:off x="8086724" y="962026"/>
              <a:ext cx="575096" cy="381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txBody>
            <a:bodyPr wrap="none" anchor="ctr"/>
            <a:lstStyle/>
            <a:p>
              <a:pPr algn="ctr">
                <a:lnSpc>
                  <a:spcPct val="95000"/>
                </a:lnSpc>
                <a:spcBef>
                  <a:spcPct val="65000"/>
                </a:spcBef>
                <a:buSzPct val="80000"/>
              </a:pPr>
              <a:endParaRPr lang="en-US" sz="11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34275" y="609599"/>
              <a:ext cx="42862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>
                  <a:solidFill>
                    <a:schemeClr val="bg1"/>
                  </a:solidFill>
                </a:rPr>
                <a:t>S</a:t>
              </a:r>
              <a:endParaRPr lang="en-US" sz="1100" b="1" dirty="0">
                <a:solidFill>
                  <a:schemeClr val="bg1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8162925" y="609599"/>
              <a:ext cx="39052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>
                  <a:solidFill>
                    <a:schemeClr val="bg1">
                      <a:lumMod val="65000"/>
                    </a:schemeClr>
                  </a:solidFill>
                </a:rPr>
                <a:t>W</a:t>
              </a:r>
              <a:endParaRPr lang="en-US" sz="1100" b="1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543800" y="1028699"/>
              <a:ext cx="42862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>
                  <a:solidFill>
                    <a:schemeClr val="bg1">
                      <a:lumMod val="65000"/>
                    </a:schemeClr>
                  </a:solidFill>
                </a:rPr>
                <a:t>O</a:t>
              </a:r>
              <a:endParaRPr lang="en-US" sz="1100" b="1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181975" y="1028700"/>
              <a:ext cx="37147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>
                  <a:solidFill>
                    <a:schemeClr val="bg1">
                      <a:lumMod val="65000"/>
                    </a:schemeClr>
                  </a:solidFill>
                </a:rPr>
                <a:t>T</a:t>
              </a:r>
              <a:endParaRPr lang="en-US" sz="1100" b="1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</p:grpSp>
      <p:sp>
        <p:nvSpPr>
          <p:cNvPr id="22" name="Rectangle 12"/>
          <p:cNvSpPr>
            <a:spLocks noChangeArrowheads="1"/>
          </p:cNvSpPr>
          <p:nvPr/>
        </p:nvSpPr>
        <p:spPr bwMode="auto">
          <a:xfrm>
            <a:off x="4864100" y="1404938"/>
            <a:ext cx="388143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2C6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tbd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22683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361950" y="685800"/>
            <a:ext cx="8448675" cy="3762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361950" y="323850"/>
            <a:ext cx="8447089" cy="28574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none" anchor="ctr"/>
          <a:lstStyle/>
          <a:p>
            <a:pPr algn="ctr">
              <a:lnSpc>
                <a:spcPct val="95000"/>
              </a:lnSpc>
              <a:spcBef>
                <a:spcPct val="65000"/>
              </a:spcBef>
              <a:buSzPct val="80000"/>
            </a:pPr>
            <a:endParaRPr lang="en-US" sz="1400" b="0" dirty="0"/>
          </a:p>
        </p:txBody>
      </p:sp>
      <p:sp>
        <p:nvSpPr>
          <p:cNvPr id="53" name="Rectangle 10"/>
          <p:cNvSpPr txBox="1">
            <a:spLocks noChangeArrowheads="1"/>
          </p:cNvSpPr>
          <p:nvPr/>
        </p:nvSpPr>
        <p:spPr bwMode="auto">
          <a:xfrm>
            <a:off x="759025" y="285749"/>
            <a:ext cx="3555800" cy="374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b="0" spc="100" dirty="0" smtClean="0">
                <a:solidFill>
                  <a:schemeClr val="bg1"/>
                </a:solidFill>
                <a:latin typeface="Georgia" pitchFamily="18" charset="0"/>
                <a:cs typeface="Arial" charset="0"/>
              </a:rPr>
              <a:t>SITUATION ANALYSIS: SWOT</a:t>
            </a:r>
            <a:endParaRPr lang="en-US" spc="100" dirty="0">
              <a:solidFill>
                <a:schemeClr val="bg1"/>
              </a:solidFill>
              <a:latin typeface="Georgia" pitchFamily="18" charset="0"/>
              <a:cs typeface="Arial" charset="0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361950" y="4505325"/>
            <a:ext cx="84486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10"/>
          <p:cNvSpPr txBox="1">
            <a:spLocks noChangeArrowheads="1"/>
          </p:cNvSpPr>
          <p:nvPr/>
        </p:nvSpPr>
        <p:spPr bwMode="auto">
          <a:xfrm>
            <a:off x="759305" y="781206"/>
            <a:ext cx="3603145" cy="440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2000" b="0" dirty="0" smtClean="0">
                <a:solidFill>
                  <a:schemeClr val="accent4"/>
                </a:solidFill>
                <a:latin typeface="+mj-lt"/>
                <a:cs typeface="Arial" charset="0"/>
              </a:rPr>
              <a:t>Weaknesses </a:t>
            </a:r>
            <a:r>
              <a:rPr lang="en-US" sz="1400" b="0" i="1" dirty="0" smtClean="0">
                <a:solidFill>
                  <a:schemeClr val="accent4"/>
                </a:solidFill>
                <a:latin typeface="+mj-lt"/>
                <a:cs typeface="Arial" charset="0"/>
              </a:rPr>
              <a:t>(have and don’t want)</a:t>
            </a:r>
            <a:endParaRPr lang="en-US" sz="1400" i="1" dirty="0">
              <a:solidFill>
                <a:schemeClr val="accent4"/>
              </a:solidFill>
              <a:latin typeface="+mj-lt"/>
              <a:cs typeface="Arial" charset="0"/>
            </a:endParaRP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674686" y="1423988"/>
            <a:ext cx="3992563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2C6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Insufficient </a:t>
            </a:r>
            <a:r>
              <a:rPr lang="en-US" sz="1400" dirty="0"/>
              <a:t>opportunities for accelerated learners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Less than one-to-one digital tools-to-students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Perceived as unaffordable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/>
              <a:t>Limited opportunities for </a:t>
            </a:r>
            <a:r>
              <a:rPr lang="en-US" sz="1400" dirty="0" smtClean="0"/>
              <a:t>struggling </a:t>
            </a:r>
            <a:r>
              <a:rPr lang="en-US" sz="1400" dirty="0"/>
              <a:t>students 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7477124" y="428625"/>
            <a:ext cx="1184696" cy="800101"/>
            <a:chOff x="7477124" y="542925"/>
            <a:chExt cx="1184696" cy="800101"/>
          </a:xfrm>
        </p:grpSpPr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7477124" y="962025"/>
              <a:ext cx="575096" cy="381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txBody>
            <a:bodyPr wrap="none" anchor="ctr"/>
            <a:lstStyle/>
            <a:p>
              <a:pPr algn="ctr">
                <a:lnSpc>
                  <a:spcPct val="95000"/>
                </a:lnSpc>
                <a:spcBef>
                  <a:spcPct val="65000"/>
                </a:spcBef>
                <a:buSzPct val="80000"/>
              </a:pPr>
              <a:endParaRPr lang="en-US" sz="1100" dirty="0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7477124" y="542926"/>
              <a:ext cx="575096" cy="381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txBody>
            <a:bodyPr wrap="none" anchor="ctr"/>
            <a:lstStyle/>
            <a:p>
              <a:pPr algn="ctr">
                <a:lnSpc>
                  <a:spcPct val="95000"/>
                </a:lnSpc>
                <a:spcBef>
                  <a:spcPct val="65000"/>
                </a:spcBef>
                <a:buSzPct val="80000"/>
              </a:pPr>
              <a:endParaRPr lang="en-US" sz="1100" dirty="0"/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8086724" y="542925"/>
              <a:ext cx="575096" cy="38100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  <a:effectLst/>
          </p:spPr>
          <p:txBody>
            <a:bodyPr wrap="none" anchor="ctr"/>
            <a:lstStyle/>
            <a:p>
              <a:pPr algn="ctr">
                <a:lnSpc>
                  <a:spcPct val="95000"/>
                </a:lnSpc>
                <a:spcBef>
                  <a:spcPct val="65000"/>
                </a:spcBef>
                <a:buSzPct val="80000"/>
              </a:pPr>
              <a:endParaRPr lang="en-US" sz="1100" dirty="0"/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8086724" y="962026"/>
              <a:ext cx="575096" cy="381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txBody>
            <a:bodyPr wrap="none" anchor="ctr"/>
            <a:lstStyle/>
            <a:p>
              <a:pPr algn="ctr">
                <a:lnSpc>
                  <a:spcPct val="95000"/>
                </a:lnSpc>
                <a:spcBef>
                  <a:spcPct val="65000"/>
                </a:spcBef>
                <a:buSzPct val="80000"/>
              </a:pPr>
              <a:endParaRPr lang="en-US" sz="11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534275" y="609599"/>
              <a:ext cx="42862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>
                  <a:solidFill>
                    <a:schemeClr val="bg1">
                      <a:lumMod val="65000"/>
                    </a:schemeClr>
                  </a:solidFill>
                </a:rPr>
                <a:t>S</a:t>
              </a:r>
              <a:endParaRPr lang="en-US" sz="1100" b="1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162925" y="609599"/>
              <a:ext cx="39052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>
                  <a:solidFill>
                    <a:schemeClr val="accent4"/>
                  </a:solidFill>
                </a:rPr>
                <a:t>W</a:t>
              </a:r>
              <a:endParaRPr lang="en-US" sz="1100" b="1" dirty="0">
                <a:solidFill>
                  <a:schemeClr val="accent4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543800" y="1028699"/>
              <a:ext cx="42862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>
                  <a:solidFill>
                    <a:schemeClr val="bg1">
                      <a:lumMod val="65000"/>
                    </a:schemeClr>
                  </a:solidFill>
                </a:rPr>
                <a:t>O</a:t>
              </a:r>
              <a:endParaRPr lang="en-US" sz="1100" b="1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181975" y="1028700"/>
              <a:ext cx="37147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>
                  <a:solidFill>
                    <a:schemeClr val="bg1">
                      <a:lumMod val="65000"/>
                    </a:schemeClr>
                  </a:solidFill>
                </a:rPr>
                <a:t>T</a:t>
              </a:r>
              <a:endParaRPr lang="en-US" sz="1100" b="1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</p:grpSp>
      <p:sp>
        <p:nvSpPr>
          <p:cNvPr id="20" name="Rectangle 12"/>
          <p:cNvSpPr>
            <a:spLocks noChangeArrowheads="1"/>
          </p:cNvSpPr>
          <p:nvPr/>
        </p:nvSpPr>
        <p:spPr bwMode="auto">
          <a:xfrm>
            <a:off x="4873625" y="1404938"/>
            <a:ext cx="388143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2C6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tbd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24145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Wg">
      <a:dk1>
        <a:srgbClr val="545454"/>
      </a:dk1>
      <a:lt1>
        <a:sysClr val="window" lastClr="FFFFFF"/>
      </a:lt1>
      <a:dk2>
        <a:srgbClr val="6F6F6F"/>
      </a:dk2>
      <a:lt2>
        <a:srgbClr val="FFFFFF"/>
      </a:lt2>
      <a:accent1>
        <a:srgbClr val="663488"/>
      </a:accent1>
      <a:accent2>
        <a:srgbClr val="F0A746"/>
      </a:accent2>
      <a:accent3>
        <a:srgbClr val="789D35"/>
      </a:accent3>
      <a:accent4>
        <a:srgbClr val="785744"/>
      </a:accent4>
      <a:accent5>
        <a:srgbClr val="C1C1C1"/>
      </a:accent5>
      <a:accent6>
        <a:srgbClr val="8A6550"/>
      </a:accent6>
      <a:hlink>
        <a:srgbClr val="7F7F7F"/>
      </a:hlink>
      <a:folHlink>
        <a:srgbClr val="7F7F7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EC19D9CE2A2C4D890BB38C704168D9" ma:contentTypeVersion="1" ma:contentTypeDescription="Create a new document." ma:contentTypeScope="" ma:versionID="a99ab349fb8d7b387df329a8a39e9160">
  <xsd:schema xmlns:xsd="http://www.w3.org/2001/XMLSchema" xmlns:xs="http://www.w3.org/2001/XMLSchema" xmlns:p="http://schemas.microsoft.com/office/2006/metadata/properties" xmlns:ns1="http://schemas.microsoft.com/sharepoint/v3" xmlns:ns2="b546b120-fdc3-4862-89d9-f0247704ae1c" targetNamespace="http://schemas.microsoft.com/office/2006/metadata/properties" ma:root="true" ma:fieldsID="a9295fddfc960096e915a8bb3f6c99d4" ns1:_="" ns2:_="">
    <xsd:import namespace="http://schemas.microsoft.com/sharepoint/v3"/>
    <xsd:import namespace="b546b120-fdc3-4862-89d9-f0247704ae1c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46b120-fdc3-4862-89d9-f0247704ae1c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b546b120-fdc3-4862-89d9-f0247704ae1c">Y7UTEK3S5UDU-91-348</_dlc_DocId>
    <_dlc_DocIdUrl xmlns="b546b120-fdc3-4862-89d9-f0247704ae1c">
      <Url>http://wcm.dioceseofgrandrapids.org/schools/_layouts/DocIdRedir.aspx?ID=Y7UTEK3S5UDU-91-348</Url>
      <Description>Y7UTEK3S5UDU-91-348</Description>
    </_dlc_DocIdUrl>
  </documentManagement>
</p:properties>
</file>

<file path=customXml/itemProps1.xml><?xml version="1.0" encoding="utf-8"?>
<ds:datastoreItem xmlns:ds="http://schemas.openxmlformats.org/officeDocument/2006/customXml" ds:itemID="{4F552E1D-5C35-45F2-9EE8-441AD43453AA}"/>
</file>

<file path=customXml/itemProps2.xml><?xml version="1.0" encoding="utf-8"?>
<ds:datastoreItem xmlns:ds="http://schemas.openxmlformats.org/officeDocument/2006/customXml" ds:itemID="{799BAC86-EC97-4824-95CD-6B12F97D92B0}"/>
</file>

<file path=customXml/itemProps3.xml><?xml version="1.0" encoding="utf-8"?>
<ds:datastoreItem xmlns:ds="http://schemas.openxmlformats.org/officeDocument/2006/customXml" ds:itemID="{7A58E0B1-D730-4DF8-B55B-B997D255EA9C}"/>
</file>

<file path=customXml/itemProps4.xml><?xml version="1.0" encoding="utf-8"?>
<ds:datastoreItem xmlns:ds="http://schemas.openxmlformats.org/officeDocument/2006/customXml" ds:itemID="{07724DF7-7D66-452F-875A-E51CF406C590}"/>
</file>

<file path=docProps/app.xml><?xml version="1.0" encoding="utf-8"?>
<Properties xmlns="http://schemas.openxmlformats.org/officeDocument/2006/extended-properties" xmlns:vt="http://schemas.openxmlformats.org/officeDocument/2006/docPropsVTypes">
  <TotalTime>5625</TotalTime>
  <Words>2193</Words>
  <Application>Microsoft Office PowerPoint</Application>
  <PresentationFormat>On-screen Show (16:9)</PresentationFormat>
  <Paragraphs>717</Paragraphs>
  <Slides>50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sessions PowerPoint</dc:title>
  <dc:creator>Williams Group</dc:creator>
  <cp:lastModifiedBy>Sue Haas</cp:lastModifiedBy>
  <cp:revision>340</cp:revision>
  <cp:lastPrinted>2013-06-27T20:50:54Z</cp:lastPrinted>
  <dcterms:created xsi:type="dcterms:W3CDTF">2013-06-17T18:44:33Z</dcterms:created>
  <dcterms:modified xsi:type="dcterms:W3CDTF">2017-11-05T18:35:58Z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0x01010040EC19D9CE2A2C4D890BB38C704168D9</vt:lpwstr>
  </property>
  <property fmtid="{D5CDD505-2E9C-101B-9397-08002B2CF9AE}" pid="3" name="_dlc_DocIdItemGuid">
    <vt:lpwstr>d7d730c2-d2f9-4b3f-8a94-2426070260e2</vt:lpwstr>
  </property>
</Properties>
</file>