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9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00" r:id="rId2"/>
    <p:sldId id="306" r:id="rId3"/>
    <p:sldId id="364" r:id="rId4"/>
    <p:sldId id="311" r:id="rId5"/>
    <p:sldId id="312" r:id="rId6"/>
    <p:sldId id="313" r:id="rId7"/>
    <p:sldId id="314" r:id="rId8"/>
    <p:sldId id="315" r:id="rId9"/>
    <p:sldId id="316" r:id="rId10"/>
    <p:sldId id="318" r:id="rId11"/>
    <p:sldId id="319" r:id="rId12"/>
    <p:sldId id="320" r:id="rId13"/>
    <p:sldId id="321" r:id="rId14"/>
    <p:sldId id="322" r:id="rId15"/>
    <p:sldId id="324" r:id="rId16"/>
    <p:sldId id="366" r:id="rId17"/>
    <p:sldId id="323" r:id="rId18"/>
    <p:sldId id="365" r:id="rId19"/>
    <p:sldId id="325" r:id="rId20"/>
    <p:sldId id="326" r:id="rId21"/>
    <p:sldId id="327" r:id="rId22"/>
    <p:sldId id="328" r:id="rId23"/>
    <p:sldId id="330" r:id="rId24"/>
    <p:sldId id="331" r:id="rId25"/>
    <p:sldId id="367" r:id="rId26"/>
    <p:sldId id="333" r:id="rId27"/>
    <p:sldId id="332" r:id="rId28"/>
    <p:sldId id="334" r:id="rId29"/>
    <p:sldId id="335" r:id="rId30"/>
    <p:sldId id="337" r:id="rId31"/>
    <p:sldId id="339" r:id="rId32"/>
    <p:sldId id="340" r:id="rId33"/>
    <p:sldId id="368" r:id="rId34"/>
    <p:sldId id="341" r:id="rId35"/>
    <p:sldId id="342" r:id="rId36"/>
    <p:sldId id="344" r:id="rId37"/>
    <p:sldId id="346" r:id="rId38"/>
    <p:sldId id="345" r:id="rId39"/>
    <p:sldId id="369" r:id="rId40"/>
    <p:sldId id="371" r:id="rId41"/>
    <p:sldId id="356" r:id="rId42"/>
    <p:sldId id="360" r:id="rId43"/>
    <p:sldId id="372" r:id="rId44"/>
    <p:sldId id="363" r:id="rId45"/>
    <p:sldId id="347" r:id="rId46"/>
    <p:sldId id="370" r:id="rId47"/>
    <p:sldId id="373" r:id="rId48"/>
    <p:sldId id="361" r:id="rId49"/>
    <p:sldId id="362" r:id="rId50"/>
    <p:sldId id="353" r:id="rId51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159"/>
    <a:srgbClr val="A77D65"/>
    <a:srgbClr val="8AB63C"/>
    <a:srgbClr val="9BC54F"/>
    <a:srgbClr val="9658C0"/>
    <a:srgbClr val="64832D"/>
    <a:srgbClr val="9F67C5"/>
    <a:srgbClr val="94C143"/>
    <a:srgbClr val="A67A62"/>
    <a:srgbClr val="904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67" autoAdjust="0"/>
    <p:restoredTop sz="97398" autoAdjust="0"/>
  </p:normalViewPr>
  <p:slideViewPr>
    <p:cSldViewPr snapToGrid="0">
      <p:cViewPr>
        <p:scale>
          <a:sx n="100" d="100"/>
          <a:sy n="100" d="100"/>
        </p:scale>
        <p:origin x="-1860" y="-852"/>
      </p:cViewPr>
      <p:guideLst>
        <p:guide orient="horz" pos="207"/>
        <p:guide orient="horz" pos="621"/>
        <p:guide orient="horz" pos="949"/>
        <p:guide orient="horz" pos="3114"/>
        <p:guide pos="216"/>
        <p:guide pos="3198"/>
        <p:guide pos="552"/>
        <p:guide pos="3088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2832" y="-11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A972382-CFFA-4273-9375-FAF52B210405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5B344DF-ADF3-4CC8-9017-417C51E76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1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9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44DF-ADF3-4CC8-9017-417C51E7625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145" y="1590839"/>
            <a:ext cx="6489796" cy="1102519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891" y="2712225"/>
            <a:ext cx="6400800" cy="456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6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43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194" y="2230232"/>
            <a:ext cx="7772400" cy="666531"/>
          </a:xfrm>
        </p:spPr>
        <p:txBody>
          <a:bodyPr anchor="t">
            <a:normAutofit/>
          </a:bodyPr>
          <a:lstStyle>
            <a:lvl1pPr algn="l">
              <a:defRPr sz="28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734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340" y="1200151"/>
            <a:ext cx="8229600" cy="1563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830" y="4563666"/>
            <a:ext cx="10972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34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125" indent="-11112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434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1576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800" b="0" dirty="0" smtClean="0">
                <a:solidFill>
                  <a:schemeClr val="bg1"/>
                </a:solidFill>
                <a:cs typeface="Arial" charset="0"/>
              </a:rPr>
              <a:t>Strategic planning</a:t>
            </a:r>
            <a:endParaRPr lang="en-US" sz="48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749779" y="2652997"/>
            <a:ext cx="4567867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3200" b="0" dirty="0" smtClean="0">
                <a:latin typeface="+mj-lt"/>
                <a:cs typeface="Arial" charset="0"/>
              </a:rPr>
              <a:t>NAME OF SCHOOL</a:t>
            </a:r>
            <a:endParaRPr lang="en-US" sz="3200" dirty="0">
              <a:latin typeface="+mj-lt"/>
              <a:cs typeface="Arial" charset="0"/>
            </a:endParaRP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711450"/>
            <a:ext cx="323898" cy="1758949"/>
            <a:chOff x="4638" y="368"/>
            <a:chExt cx="432" cy="3128"/>
          </a:xfrm>
          <a:solidFill>
            <a:srgbClr val="F4BF78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Rectangle 10"/>
          <p:cNvSpPr txBox="1">
            <a:spLocks noChangeArrowheads="1"/>
          </p:cNvSpPr>
          <p:nvPr/>
        </p:nvSpPr>
        <p:spPr bwMode="auto">
          <a:xfrm>
            <a:off x="771525" y="600231"/>
            <a:ext cx="4546121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cs typeface="Arial" charset="0"/>
              </a:rPr>
              <a:t>Date</a:t>
            </a:r>
            <a:endParaRPr lang="en-US" sz="1800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4650" y="4762500"/>
            <a:ext cx="2143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2017 Williams Group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712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78355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Opportunities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(don’t have and want)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73100" y="1430338"/>
            <a:ext cx="39131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Stronger collaboration with surrounding Catholic schools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Part-time teacher/consultant for enrichment, accelerated learners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Bilingual education (conversational Spanish by </a:t>
            </a:r>
            <a:r>
              <a:rPr lang="en-US" sz="1400" dirty="0" smtClean="0"/>
              <a:t>8</a:t>
            </a:r>
            <a:r>
              <a:rPr lang="en-US" sz="1400" baseline="30000" dirty="0" smtClean="0"/>
              <a:t>th </a:t>
            </a:r>
            <a:r>
              <a:rPr lang="en-US" sz="1400" dirty="0" smtClean="0"/>
              <a:t>grade)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Better digital tools for teachers and students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Electronic whiteboards in classrooms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Broader awareness/perception </a:t>
            </a:r>
            <a:r>
              <a:rPr lang="en-US" sz="1400" dirty="0"/>
              <a:t>of the school’s distinct reputation of excellence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477124" y="428625"/>
            <a:ext cx="1184696" cy="800101"/>
            <a:chOff x="7477124" y="542925"/>
            <a:chExt cx="1184696" cy="800101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477124" y="962025"/>
              <a:ext cx="575096" cy="381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477124" y="5429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8086724" y="5429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8086724" y="9620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34275" y="6095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S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62925" y="609599"/>
              <a:ext cx="3905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W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43800" y="10286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accent2">
                      <a:lumMod val="75000"/>
                    </a:schemeClr>
                  </a:solidFill>
                </a:rPr>
                <a:t>O</a:t>
              </a:r>
              <a:endParaRPr lang="en-US" sz="11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81975" y="1028700"/>
              <a:ext cx="371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T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ANALYSIS: SWOT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4873625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75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718701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Threats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(don’t have and don’t want)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76274" y="1430338"/>
            <a:ext cx="390921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Declining enrollment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Outdated facilities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Unsafe or insecure surroundings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Financial instability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Loss of trust and respect from the community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77124" y="428625"/>
            <a:ext cx="1184696" cy="800101"/>
            <a:chOff x="7477124" y="542925"/>
            <a:chExt cx="1184696" cy="800101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477124" y="9620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477124" y="5429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8086724" y="5429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086724" y="962026"/>
              <a:ext cx="575096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34275" y="6095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S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62925" y="609599"/>
              <a:ext cx="3905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W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43800" y="10286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O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81975" y="1028700"/>
              <a:ext cx="371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50000"/>
                    </a:schemeClr>
                  </a:solidFill>
                </a:rPr>
                <a:t>T</a:t>
              </a:r>
              <a:endParaRPr lang="en-US" sz="11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ANALYSIS: SWOT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845050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4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658C0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Situation analysis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740254" y="2629056"/>
            <a:ext cx="4498496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800" b="0" dirty="0" smtClean="0">
                <a:solidFill>
                  <a:schemeClr val="bg2">
                    <a:lumMod val="85000"/>
                  </a:schemeClr>
                </a:solidFill>
                <a:latin typeface="+mj-lt"/>
                <a:cs typeface="Arial" charset="0"/>
              </a:rPr>
              <a:t>External factors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6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08780" y="6604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61177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Situation analysis: external factors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87425" y="1576388"/>
            <a:ext cx="1222375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95885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Where </a:t>
            </a: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we</a:t>
            </a:r>
            <a:br>
              <a:rPr lang="en-US" sz="1000" i="1" dirty="0" smtClean="0">
                <a:solidFill>
                  <a:schemeClr val="bg1"/>
                </a:solidFill>
                <a:latin typeface="+mn-lt"/>
              </a:rPr>
            </a:b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are </a:t>
            </a:r>
            <a:r>
              <a:rPr lang="en-US" sz="1000" i="1" dirty="0">
                <a:solidFill>
                  <a:schemeClr val="bg1"/>
                </a:solidFill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195888" y="1589685"/>
            <a:ext cx="1203325" cy="4119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5277644" y="1676398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Trends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08613" y="3613945"/>
            <a:ext cx="1487486" cy="4119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857625" y="3636170"/>
            <a:ext cx="1203325" cy="4119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209800" y="3636171"/>
            <a:ext cx="1203325" cy="4119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Box 64"/>
          <p:cNvSpPr txBox="1">
            <a:spLocks noChangeArrowheads="1"/>
          </p:cNvSpPr>
          <p:nvPr/>
        </p:nvSpPr>
        <p:spPr bwMode="auto">
          <a:xfrm>
            <a:off x="3730625" y="3651250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Competitive </a:t>
            </a:r>
            <a:r>
              <a:rPr lang="en-US" sz="1000" b="1" dirty="0">
                <a:solidFill>
                  <a:schemeClr val="bg1"/>
                </a:solidFill>
                <a:latin typeface="+mn-lt"/>
              </a:rPr>
              <a:t>Landscape</a:t>
            </a:r>
          </a:p>
        </p:txBody>
      </p:sp>
      <p:sp>
        <p:nvSpPr>
          <p:cNvPr id="24" name="Text Box 65"/>
          <p:cNvSpPr txBox="1">
            <a:spLocks noChangeArrowheads="1"/>
          </p:cNvSpPr>
          <p:nvPr/>
        </p:nvSpPr>
        <p:spPr bwMode="auto">
          <a:xfrm>
            <a:off x="5395912" y="3649863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Catholic Educational </a:t>
            </a:r>
            <a:r>
              <a:rPr lang="en-US" sz="1000" b="1" dirty="0">
                <a:solidFill>
                  <a:schemeClr val="bg1"/>
                </a:solidFill>
                <a:latin typeface="+mn-lt"/>
              </a:rPr>
              <a:t>Practices</a:t>
            </a: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2316956" y="3649862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Graduate Profile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594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11150" y="74295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77179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Trends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(economic, social, political, that impact our Catholic school)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65162" y="1428750"/>
            <a:ext cx="40909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Families moving to suburban areas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Declining enrollment in GRPS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Rising cost of private school tuitions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Parental attitude that saving for college is more important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Nationally, parents are more demanding and less loyal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Parents shop for schools and teachers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Increase in non-traditional families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Growing Hispanic population in Grand Rapids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873625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630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2189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76544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Catholic educational practices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(Ways we are </a:t>
            </a:r>
            <a:r>
              <a:rPr lang="en-US" sz="1400" i="1" u="sng" dirty="0" smtClean="0">
                <a:solidFill>
                  <a:schemeClr val="accent4"/>
                </a:solidFill>
                <a:latin typeface="+mj-lt"/>
                <a:cs typeface="Arial" charset="0"/>
              </a:rPr>
              <a:t>typical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 of other Catholic schools)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69925" y="1430338"/>
            <a:ext cx="71072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More students commute to school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Parents shop for the best (academics, athletics, arts)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Three decision points: preschool/kindergarten, middle school, high school</a:t>
            </a:r>
          </a:p>
        </p:txBody>
      </p:sp>
    </p:spTree>
    <p:extLst>
      <p:ext uri="{BB962C8B-B14F-4D97-AF65-F5344CB8AC3E}">
        <p14:creationId xmlns:p14="http://schemas.microsoft.com/office/powerpoint/2010/main" val="21215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2189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76544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Catholic educational practices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(Ways we are </a:t>
            </a:r>
            <a:r>
              <a:rPr lang="en-US" sz="1400" i="1" u="sng" dirty="0" smtClean="0">
                <a:solidFill>
                  <a:schemeClr val="accent4"/>
                </a:solidFill>
                <a:latin typeface="+mj-lt"/>
                <a:cs typeface="Arial" charset="0"/>
              </a:rPr>
              <a:t>atypical</a:t>
            </a:r>
            <a:r>
              <a:rPr lang="en-US" sz="140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of other Catholic schools)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69925" y="1430338"/>
            <a:ext cx="710723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Excellent attendance at Sunday Mass by school families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Excellent children’s choirs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Abundance of lay leaders among school families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Vibrant youth ministry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School families very active throughout various ministries</a:t>
            </a:r>
          </a:p>
        </p:txBody>
      </p:sp>
    </p:spTree>
    <p:extLst>
      <p:ext uri="{BB962C8B-B14F-4D97-AF65-F5344CB8AC3E}">
        <p14:creationId xmlns:p14="http://schemas.microsoft.com/office/powerpoint/2010/main" val="105290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68035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Competitive landscape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(what competes for attention)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47700" y="1430338"/>
            <a:ext cx="408305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Schools of choice (Forest Hills/East Grand Rapids/Northview/Rockford/Coopersville</a:t>
            </a:r>
            <a:r>
              <a:rPr lang="en-US" sz="1400" dirty="0" smtClean="0"/>
              <a:t>/ Jenison/Byron </a:t>
            </a:r>
            <a:r>
              <a:rPr lang="en-US" sz="1400" dirty="0"/>
              <a:t>Center,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Suburban public 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City </a:t>
            </a:r>
            <a:r>
              <a:rPr lang="en-US" sz="1400" dirty="0" smtClean="0"/>
              <a:t>middle-high </a:t>
            </a:r>
            <a:r>
              <a:rPr lang="en-US" sz="1400" dirty="0"/>
              <a:t>school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Community preschools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Young Fives programs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Zoo/</a:t>
            </a:r>
            <a:r>
              <a:rPr lang="en-US" sz="1400" dirty="0" err="1"/>
              <a:t>Blandford</a:t>
            </a:r>
            <a:r>
              <a:rPr lang="en-US" sz="1400" dirty="0"/>
              <a:t>/Museum s</a:t>
            </a:r>
            <a:r>
              <a:rPr lang="en-US" sz="1400" dirty="0" smtClean="0"/>
              <a:t>chools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Home schooling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Other Catholic schools with a more diverse populations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873625" y="1404938"/>
            <a:ext cx="35750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Charter 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Parents’ financial quality of life choices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Better athletic programs</a:t>
            </a:r>
          </a:p>
        </p:txBody>
      </p:sp>
    </p:spTree>
    <p:extLst>
      <p:ext uri="{BB962C8B-B14F-4D97-AF65-F5344CB8AC3E}">
        <p14:creationId xmlns:p14="http://schemas.microsoft.com/office/powerpoint/2010/main" val="23659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68035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Graduate profile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(what our graduates look like)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66750" y="1430338"/>
            <a:ext cx="403859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Curious and active interest in learning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Evidence of faith commitment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Solid academic foundation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864100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603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8AB63C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8" y="1740742"/>
            <a:ext cx="8413271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Mission, roles and values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61950" y="685799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47726" y="14287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2" name="Rectangle 1"/>
          <p:cNvSpPr/>
          <p:nvPr/>
        </p:nvSpPr>
        <p:spPr>
          <a:xfrm>
            <a:off x="6686550" y="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 MAP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7064375" y="15573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7131050" y="15382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7035800" y="28765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auto">
          <a:xfrm>
            <a:off x="7102475" y="28051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171826" y="2333625"/>
            <a:ext cx="3257550" cy="1190625"/>
            <a:chOff x="2273300" y="2368550"/>
            <a:chExt cx="5100638" cy="1316038"/>
          </a:xfrm>
        </p:grpSpPr>
        <p:sp>
          <p:nvSpPr>
            <p:cNvPr id="55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56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57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6183313" y="2387601"/>
            <a:ext cx="960437" cy="9842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3709194" y="26638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60" name="AutoShape 38"/>
          <p:cNvSpPr>
            <a:spLocks noChangeArrowheads="1"/>
          </p:cNvSpPr>
          <p:nvPr/>
        </p:nvSpPr>
        <p:spPr bwMode="auto">
          <a:xfrm>
            <a:off x="2705100" y="2266950"/>
            <a:ext cx="1247776" cy="1209675"/>
          </a:xfrm>
          <a:prstGeom prst="diamond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3721894" y="18780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5662613" y="16764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87425" y="15573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1009650" y="15382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69" name="Text Box 29"/>
          <p:cNvSpPr txBox="1">
            <a:spLocks noChangeArrowheads="1"/>
          </p:cNvSpPr>
          <p:nvPr/>
        </p:nvSpPr>
        <p:spPr bwMode="auto">
          <a:xfrm>
            <a:off x="987425" y="28432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1054100" y="28241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</a:t>
            </a:r>
            <a:br>
              <a:rPr lang="en-US" sz="1000" b="1" dirty="0" smtClean="0">
                <a:latin typeface="+mn-lt"/>
              </a:rPr>
            </a:br>
            <a:r>
              <a:rPr lang="en-US" sz="1000" b="1" dirty="0" smtClean="0">
                <a:latin typeface="+mn-lt"/>
              </a:rPr>
              <a:t>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1982788" y="2339976"/>
            <a:ext cx="960437" cy="9842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1978025" y="24526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Mission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Why we exist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6188075" y="24717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Vision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What we aspire to achieve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Rectangle 10"/>
          <p:cNvSpPr txBox="1">
            <a:spLocks noChangeArrowheads="1"/>
          </p:cNvSpPr>
          <p:nvPr/>
        </p:nvSpPr>
        <p:spPr bwMode="auto">
          <a:xfrm>
            <a:off x="711680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The environment</a:t>
            </a:r>
            <a:endParaRPr lang="en-US" sz="2000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3857625" y="3695700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5395912" y="3694313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2418556" y="3694312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90788" y="1589685"/>
            <a:ext cx="1203325" cy="4119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2572544" y="1676398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294554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6883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Mission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6202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0096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160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accent3"/>
          </a:solidFill>
          <a:ln w="38100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Mission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Why we exist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4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63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WHY WE EXIST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691640" y="2219643"/>
            <a:ext cx="598932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r>
              <a:rPr lang="en-US" sz="2000" dirty="0" smtClean="0"/>
              <a:t>(School name</a:t>
            </a:r>
            <a:r>
              <a:rPr lang="en-US" sz="2000" dirty="0"/>
              <a:t>) Catholic School provides an education where Christ illuminates learning and life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76883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Mission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14946" y="1789351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Example: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Responsibilities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0223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Responsibilities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What we do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965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92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WHAT WE DO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4687" y="1414463"/>
            <a:ext cx="391080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Educate children for life and eternity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Support, respect, encourage and foster the unique gifts of each individual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Partner with parents recognizing their role as the primary educators of their children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Model the faith and encourage its practice in daily living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Provide a safe environment that allows for optimum growth and development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Meet each individual’s unique learning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Prepare students for the next level of education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Responsibilities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883150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19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Philosophy of education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00330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9779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Philosophy of Education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What’s</a:t>
            </a:r>
            <a:br>
              <a:rPr lang="en-US" sz="1000" i="1" dirty="0" smtClean="0">
                <a:solidFill>
                  <a:schemeClr val="bg1"/>
                </a:solidFill>
                <a:latin typeface="+mn-lt"/>
              </a:rPr>
            </a:b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important</a:t>
            </a:r>
            <a:br>
              <a:rPr lang="en-US" sz="1000" i="1" dirty="0" smtClean="0">
                <a:solidFill>
                  <a:schemeClr val="bg1"/>
                </a:solidFill>
                <a:latin typeface="+mn-lt"/>
              </a:rPr>
            </a:b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to us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4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927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WHAT IS IMPORTANT TO US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4688" y="1423988"/>
            <a:ext cx="62150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Catholic faith and identity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Excellence in teaching and learning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Dignity of each individual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Positive attitude and outlook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Proactive and positive discipline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Personal responsibility and accountability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Philosophy of education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D7159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6946422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Vision, measures, perceptions, critical realities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5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Vision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842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99695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Vision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What we aspire to achieve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336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WHY WE EXIST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193800" y="1338263"/>
            <a:ext cx="67500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en-US" sz="2000" i="1" dirty="0" smtClean="0"/>
              <a:t>Example #1:</a:t>
            </a:r>
            <a:r>
              <a:rPr lang="en-US" sz="2000" dirty="0" smtClean="0"/>
              <a:t> </a:t>
            </a:r>
          </a:p>
          <a:p>
            <a:pPr lvl="0" algn="ctr"/>
            <a:r>
              <a:rPr lang="en-US" sz="2000" dirty="0" smtClean="0"/>
              <a:t>Be </a:t>
            </a:r>
            <a:r>
              <a:rPr lang="en-US" sz="2000" dirty="0"/>
              <a:t>a leading, innovative Catholic school that invites </a:t>
            </a:r>
            <a:r>
              <a:rPr lang="en-US" sz="2000" dirty="0" smtClean="0"/>
              <a:t>students to </a:t>
            </a:r>
            <a:r>
              <a:rPr lang="en-US" sz="2000" dirty="0"/>
              <a:t>love and serve Christ and engage culture with a saintly </a:t>
            </a:r>
            <a:r>
              <a:rPr lang="en-US" sz="2000" dirty="0" smtClean="0"/>
              <a:t>passion</a:t>
            </a:r>
          </a:p>
          <a:p>
            <a:pPr lvl="0" algn="ctr"/>
            <a:endParaRPr lang="en-US" sz="2000" dirty="0" smtClean="0"/>
          </a:p>
          <a:p>
            <a:pPr lvl="0" algn="ctr"/>
            <a:endParaRPr lang="en-US" sz="2000" dirty="0"/>
          </a:p>
          <a:p>
            <a:pPr lvl="0" algn="ctr"/>
            <a:r>
              <a:rPr lang="en-US" sz="2000" i="1" dirty="0" smtClean="0"/>
              <a:t>Example #2:</a:t>
            </a:r>
            <a:r>
              <a:rPr lang="en-US" sz="2000" dirty="0" smtClean="0"/>
              <a:t> </a:t>
            </a:r>
          </a:p>
          <a:p>
            <a:pPr lvl="0" algn="ctr"/>
            <a:r>
              <a:rPr lang="en-US" sz="2000" dirty="0" smtClean="0"/>
              <a:t>Be </a:t>
            </a:r>
            <a:r>
              <a:rPr lang="en-US" sz="2000" dirty="0"/>
              <a:t>a growing and innovative Catholic </a:t>
            </a:r>
            <a:r>
              <a:rPr lang="en-US" sz="2000" dirty="0" smtClean="0"/>
              <a:t>school </a:t>
            </a:r>
            <a:r>
              <a:rPr lang="en-US" sz="2000" dirty="0"/>
              <a:t>that is affordable </a:t>
            </a:r>
            <a:r>
              <a:rPr lang="en-US" sz="2000" dirty="0" smtClean="0"/>
              <a:t>and </a:t>
            </a:r>
            <a:r>
              <a:rPr lang="en-US" sz="2000" dirty="0"/>
              <a:t>accessible to all interested </a:t>
            </a:r>
            <a:r>
              <a:rPr lang="en-US" sz="2000" dirty="0" smtClean="0"/>
              <a:t>families</a:t>
            </a:r>
            <a:endParaRPr lang="en-US" sz="2000" dirty="0"/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Vision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Measures of success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Measures of Success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Our </a:t>
            </a: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quantitative </a:t>
            </a:r>
            <a:r>
              <a:rPr lang="en-US" sz="1000" i="1" dirty="0">
                <a:solidFill>
                  <a:schemeClr val="bg1"/>
                </a:solidFill>
                <a:latin typeface="+mn-lt"/>
              </a:rPr>
              <a:t>indicators of success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969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33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45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DIRECTION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8174" y="1771650"/>
            <a:ext cx="3527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Pope </a:t>
            </a:r>
            <a:r>
              <a:rPr lang="en-US" sz="1400" dirty="0"/>
              <a:t>with charism for the poor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Strong focus on the new evangelization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Increasing desire to reach out to economically disadvantaged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Catholic schools are a priority for our bishop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In general, movement toward collaborative thinking, alliance of 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Our </a:t>
            </a:r>
            <a:r>
              <a:rPr lang="en-US" sz="1400" dirty="0"/>
              <a:t>Faith, Our Future plan being implemented</a:t>
            </a:r>
          </a:p>
          <a:p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4795838" y="1752600"/>
            <a:ext cx="36052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Bridging Faith and Future plan developed (2017) and being implemented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Pastoral plan for Hispanic ministry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Movement toward diocesan administrative services model for schools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Infinite Campus implemented among all 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Many pastors handling multiple parishes and diocesan responsibilities</a:t>
            </a:r>
          </a:p>
        </p:txBody>
      </p: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Diocese of Grand Rapids</a:t>
            </a:r>
            <a:endParaRPr lang="en-US" sz="2000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049" y="1209675"/>
            <a:ext cx="7496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1"/>
                </a:solidFill>
              </a:rPr>
              <a:t>Snapshot of current </a:t>
            </a:r>
            <a:r>
              <a:rPr lang="en-US" sz="1400" i="1" dirty="0" smtClean="0">
                <a:solidFill>
                  <a:schemeClr val="accent1"/>
                </a:solidFill>
              </a:rPr>
              <a:t>status and practices</a:t>
            </a:r>
            <a:endParaRPr lang="en-US" sz="1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5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Measures of success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759024" y="285749"/>
            <a:ext cx="7527725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QUANTITATIVE INDICATORS THAT WE HAVE REACHED OUR VISION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677864" y="1431925"/>
            <a:ext cx="39893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Achieve </a:t>
            </a:r>
            <a:r>
              <a:rPr lang="en-US" sz="1400" dirty="0"/>
              <a:t>at least “3” on all relevant rubrics (reference each by number)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Program effectiveness survey results will improve annually among parents, </a:t>
            </a:r>
            <a:r>
              <a:rPr lang="en-US" sz="1400" dirty="0" smtClean="0"/>
              <a:t>students </a:t>
            </a:r>
            <a:r>
              <a:rPr lang="en-US" sz="1400" dirty="0"/>
              <a:t>and staff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Measurable growth in student performance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Enrollment is stable and growing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864100" y="1404938"/>
            <a:ext cx="3584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297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Stakeholder perceptions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Our qualitative indicators of success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0096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965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4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759024" y="285749"/>
            <a:ext cx="7527725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QUALITATIVE INDICATORS THAT WE HAVE REACHED OUR VISION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55762" y="4753140"/>
            <a:ext cx="6148388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44500" indent="-1778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endParaRPr lang="en-US" sz="1400" b="1" i="1" dirty="0"/>
          </a:p>
          <a:p>
            <a:pPr marL="444500" indent="-1778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00101" y="1143000"/>
            <a:ext cx="371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1"/>
                </a:solidFill>
              </a:rPr>
              <a:t>How we want to be known, and by whom</a:t>
            </a:r>
            <a:endParaRPr lang="en-US" sz="1400" i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Stakeholder perceptions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15967"/>
              </p:ext>
            </p:extLst>
          </p:nvPr>
        </p:nvGraphicFramePr>
        <p:xfrm>
          <a:off x="787880" y="1507927"/>
          <a:ext cx="7934326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306"/>
                <a:gridCol w="53910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Target </a:t>
                      </a:r>
                      <a:r>
                        <a:rPr lang="en-US" sz="1300" b="1" baseline="0" dirty="0" smtClean="0"/>
                        <a:t> a</a:t>
                      </a:r>
                      <a:r>
                        <a:rPr lang="en-US" sz="1300" b="1" dirty="0" smtClean="0"/>
                        <a:t>udience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Ideal statement about our school</a:t>
                      </a:r>
                      <a:endParaRPr lang="en-US" sz="1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Catholic parent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“This school always puts faith first.”</a:t>
                      </a:r>
                      <a:endParaRPr lang="en-US" sz="13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Non-Catholic parent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</a:t>
                      </a:r>
                      <a:r>
                        <a:rPr lang="en-US" sz="1300" u="sng" dirty="0" smtClean="0"/>
                        <a:t>School name</a:t>
                      </a:r>
                      <a:r>
                        <a:rPr lang="en-US" sz="1300" dirty="0" smtClean="0"/>
                        <a:t> is obviously a Catholic school, while welcoming all.”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High school student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“Other kids think if you’re from </a:t>
                      </a:r>
                      <a:r>
                        <a:rPr lang="en-US" sz="1300" u="sng" dirty="0" smtClean="0"/>
                        <a:t>school name</a:t>
                      </a:r>
                      <a:r>
                        <a:rPr lang="en-US" sz="1300" dirty="0" smtClean="0"/>
                        <a:t> you must be a good student.”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Visitor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“There is a special feeling when you first walk in. Everyone is happy and friendly.”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New parent volunteer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It’s so easy to get involved. I was asked to help out right away.”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High school teacher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“I can pick a </a:t>
                      </a:r>
                      <a:r>
                        <a:rPr lang="en-US" sz="1300" u="sng" dirty="0" smtClean="0"/>
                        <a:t>school name</a:t>
                      </a:r>
                      <a:r>
                        <a:rPr lang="en-US" sz="1300" dirty="0" smtClean="0"/>
                        <a:t> student out of the crowd because of the quality of their character.”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36561" y="682061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759024" y="285749"/>
            <a:ext cx="7527725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QUALITATIVE INDICATORS THAT WE HAVE REACHED OUR VISION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1" y="1200150"/>
            <a:ext cx="371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1"/>
                </a:solidFill>
              </a:rPr>
              <a:t>How we want to be known, and by whom</a:t>
            </a:r>
            <a:endParaRPr lang="en-US" sz="1400" i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Stakeholder perceptions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60375"/>
              </p:ext>
            </p:extLst>
          </p:nvPr>
        </p:nvGraphicFramePr>
        <p:xfrm>
          <a:off x="800099" y="1720850"/>
          <a:ext cx="7934326" cy="245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306"/>
                <a:gridCol w="53910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Target audience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Idea statement about our school</a:t>
                      </a:r>
                      <a:endParaRPr lang="en-US" sz="1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Educator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“</a:t>
                      </a:r>
                      <a:r>
                        <a:rPr lang="en-US" sz="1300" b="0" u="sng" dirty="0" smtClean="0"/>
                        <a:t>School name</a:t>
                      </a:r>
                      <a:r>
                        <a:rPr lang="en-US" sz="1300" b="0" dirty="0" smtClean="0"/>
                        <a:t> works hard to continuously improve.”</a:t>
                      </a:r>
                      <a:endParaRPr lang="en-US" sz="13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Pastor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“This school is one of the most powerful accomplishments of my life’s work. I can see the students and families growing in faith.”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Minority parent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“This school actively promotes multiculturalism, diversity, and inclusion.”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Prospective parent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“They have exceptional technology and well-maintained facilities.”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Teacher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300"/>
                        </a:spcBef>
                      </a:pPr>
                      <a:r>
                        <a:rPr lang="en-US" sz="1300" dirty="0" smtClean="0"/>
                        <a:t>“I can’t imagine working anywhere else.”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000500" y="2619375"/>
            <a:ext cx="1781175" cy="609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Critical realities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Issues affecting our work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0096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33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8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759024" y="285749"/>
            <a:ext cx="7527725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ISSUES THAT AFFECT OUR WORK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47699" y="1420813"/>
            <a:ext cx="40671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School… is </a:t>
            </a:r>
            <a:r>
              <a:rPr lang="en-US" sz="1400" dirty="0"/>
              <a:t>located in… is landlocked, has room to expand, etc.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School governance is parish-owned, </a:t>
            </a:r>
            <a:r>
              <a:rPr lang="en-US" sz="1400" dirty="0" smtClean="0"/>
              <a:t>inter-parochial</a:t>
            </a:r>
            <a:r>
              <a:rPr lang="en-US" sz="1400" dirty="0"/>
              <a:t>, diocesan-owned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Disparity between public and Catholic teacher compensation</a:t>
            </a:r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Critical realities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873625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226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658C0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Board Strategies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3981450" y="1847850"/>
            <a:ext cx="1781175" cy="609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Strategies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solidFill>
                  <a:schemeClr val="bg1"/>
                </a:solidFill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969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33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075" y="1165423"/>
            <a:ext cx="4463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Governance and Leadership, Operational Vitality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37" name="Rectangle 10"/>
          <p:cNvSpPr txBox="1">
            <a:spLocks noChangeArrowheads="1"/>
          </p:cNvSpPr>
          <p:nvPr/>
        </p:nvSpPr>
        <p:spPr bwMode="auto">
          <a:xfrm>
            <a:off x="75862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Board strategies</a:t>
            </a:r>
          </a:p>
          <a:p>
            <a:pPr eaLnBrk="1" hangingPunct="1">
              <a:lnSpc>
                <a:spcPct val="85000"/>
              </a:lnSpc>
            </a:pP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56616" y="1200644"/>
            <a:ext cx="6387134" cy="304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400" b="1" dirty="0"/>
              <a:t>G</a:t>
            </a:r>
            <a:r>
              <a:rPr lang="en-US" sz="1400" b="1" dirty="0" smtClean="0"/>
              <a:t>overnance and Leadership (example)</a:t>
            </a:r>
            <a:endParaRPr lang="en-US" sz="1400" b="1" dirty="0"/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Standard </a:t>
            </a:r>
            <a:r>
              <a:rPr lang="en-US" sz="1400" b="1" dirty="0"/>
              <a:t>#6:</a:t>
            </a:r>
            <a:r>
              <a:rPr lang="en-US" sz="1400" dirty="0"/>
              <a:t> An excellent Catholic School has a qualified leader/leadership team empowered by the governing body to realize and implement the school’s mission and vision.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Strategy </a:t>
            </a:r>
            <a:r>
              <a:rPr lang="en-US" sz="1400" b="1" dirty="0"/>
              <a:t>for #6:</a:t>
            </a:r>
            <a:r>
              <a:rPr lang="en-US" sz="1400" dirty="0"/>
              <a:t> Continue to evolve our school’s leadership team that is empowered by the governing body to realize and implement our school’s mission and vision.</a:t>
            </a:r>
          </a:p>
          <a:p>
            <a:r>
              <a:rPr lang="en-US" sz="1400" dirty="0"/>
              <a:t> </a:t>
            </a:r>
          </a:p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buFont typeface="Arial" pitchFamily="34" charset="0"/>
              <a:buChar char="•"/>
              <a:defRPr/>
            </a:pPr>
            <a:endParaRPr lang="en-US" sz="1400" dirty="0"/>
          </a:p>
          <a:p>
            <a:pPr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endParaRPr lang="en-US" sz="1400" dirty="0"/>
          </a:p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endParaRPr lang="en-US" sz="1400" b="1" dirty="0"/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75862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Board strategies</a:t>
            </a:r>
          </a:p>
          <a:p>
            <a:pPr eaLnBrk="1" hangingPunct="1">
              <a:lnSpc>
                <a:spcPct val="85000"/>
              </a:lnSpc>
            </a:pP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7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75862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Board strategies</a:t>
            </a:r>
          </a:p>
          <a:p>
            <a:pPr eaLnBrk="1" hangingPunct="1">
              <a:lnSpc>
                <a:spcPct val="85000"/>
              </a:lnSpc>
            </a:pP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52475" y="1296055"/>
            <a:ext cx="38814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/>
              <a:t>Operational Vitality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95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49252" y="690681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DIRECTION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8174" y="1771650"/>
            <a:ext cx="34512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Strong partnership between parish and school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Catholic identity/faith first is primary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Academic </a:t>
            </a:r>
            <a:r>
              <a:rPr lang="en-US" sz="1400" dirty="0" smtClean="0"/>
              <a:t>excellence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Disciplined </a:t>
            </a:r>
            <a:r>
              <a:rPr lang="en-US" sz="1400" dirty="0"/>
              <a:t>climate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Parents are empowered (access to greater participation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4802187" y="1752600"/>
            <a:ext cx="33797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Technology is </a:t>
            </a:r>
            <a:r>
              <a:rPr lang="en-US" sz="1400" dirty="0" smtClean="0"/>
              <a:t>lagging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Serving </a:t>
            </a:r>
            <a:r>
              <a:rPr lang="en-US" sz="1400" dirty="0"/>
              <a:t>more diverse learners (struggling to accelerated)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Steadily growing </a:t>
            </a:r>
            <a:r>
              <a:rPr lang="en-US" sz="1400" dirty="0" smtClean="0"/>
              <a:t>Hispanic population 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Financially </a:t>
            </a:r>
            <a:r>
              <a:rPr lang="en-US" sz="1400" dirty="0" smtClean="0"/>
              <a:t>challenged</a:t>
            </a:r>
            <a:endParaRPr lang="en-US" sz="1400" dirty="0"/>
          </a:p>
        </p:txBody>
      </p: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(School Name)</a:t>
            </a:r>
            <a:endParaRPr lang="en-US" sz="2000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049" y="1209675"/>
            <a:ext cx="7496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1"/>
                </a:solidFill>
              </a:rPr>
              <a:t>Snapshot of current </a:t>
            </a:r>
            <a:r>
              <a:rPr lang="en-US" sz="1400" i="1" dirty="0" smtClean="0">
                <a:solidFill>
                  <a:schemeClr val="accent1"/>
                </a:solidFill>
              </a:rPr>
              <a:t>status and practices</a:t>
            </a:r>
            <a:endParaRPr lang="en-US" sz="1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4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658C0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Board Tactics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5489" y="1835073"/>
            <a:ext cx="39307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Tactic to meet Benchmark #6.4: </a:t>
            </a:r>
            <a:r>
              <a:rPr lang="en-US" sz="1400" dirty="0" smtClean="0"/>
              <a:t>Establish and support networks of collaboration at all levels within the school community (boosters, home and school association, board, finance council, student council, etc.) to advance excellence.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61247" y="871714"/>
            <a:ext cx="7357035" cy="5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300" dirty="0" smtClean="0">
                <a:solidFill>
                  <a:schemeClr val="accent1"/>
                </a:solidFill>
              </a:rPr>
              <a:t>BOARD STRATEGY#6: </a:t>
            </a:r>
            <a:r>
              <a:rPr lang="en-US" sz="1300" dirty="0">
                <a:solidFill>
                  <a:schemeClr val="accent1"/>
                </a:solidFill>
              </a:rPr>
              <a:t>Continue to evolve our school’s leadership team that is empowered by the governing body to realize and implement our school’s mission and vision</a:t>
            </a:r>
            <a:r>
              <a:rPr lang="en-US" sz="1300" dirty="0" smtClean="0">
                <a:solidFill>
                  <a:schemeClr val="accent1"/>
                </a:solidFill>
              </a:rPr>
              <a:t>.</a:t>
            </a:r>
            <a:endParaRPr lang="en-US" sz="1300" b="0" dirty="0">
              <a:solidFill>
                <a:schemeClr val="accent1"/>
              </a:solidFill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765935" y="133389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Tactics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5227" y="1847850"/>
            <a:ext cx="251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4270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5490" y="1835073"/>
            <a:ext cx="2707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TBD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61247" y="757414"/>
            <a:ext cx="7357035" cy="5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300" dirty="0" smtClean="0">
                <a:solidFill>
                  <a:schemeClr val="accent1"/>
                </a:solidFill>
              </a:rPr>
              <a:t>BOARD STRATEGY #  :</a:t>
            </a:r>
            <a:endParaRPr lang="en-US" sz="1300" b="0" dirty="0">
              <a:solidFill>
                <a:schemeClr val="accent1"/>
              </a:solidFill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765935" y="133389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Tactics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5702" y="1847850"/>
            <a:ext cx="251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19996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658C0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School Improvement Strategies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7726" y="14668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171826" y="2371725"/>
            <a:ext cx="3257550" cy="1190625"/>
            <a:chOff x="2273300" y="2368550"/>
            <a:chExt cx="5100638" cy="13160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3981450" y="1847850"/>
            <a:ext cx="1781175" cy="609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7807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87880" y="771681"/>
            <a:ext cx="4542151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School improvement strategies</a:t>
            </a:r>
            <a:endParaRPr lang="en-US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064375" y="15954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131050" y="15763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7035800" y="29146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102475" y="28432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83313" y="24257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709194" y="27019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2705100" y="2305050"/>
            <a:ext cx="1247776" cy="1209675"/>
          </a:xfrm>
          <a:prstGeom prst="diamond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721894" y="19161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solidFill>
                  <a:schemeClr val="bg1"/>
                </a:solidFill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570163" y="17145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662613" y="17145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987425" y="15954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996950" y="15763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87425" y="28813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003300" y="28622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982788" y="2378076"/>
            <a:ext cx="960437" cy="984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78025" y="24907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188075" y="25098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29829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>
                <a:latin typeface="+mn-lt"/>
              </a:rPr>
              <a:t>Situation Analysis</a:t>
            </a: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Where </a:t>
            </a:r>
            <a:r>
              <a:rPr lang="en-US" sz="1000" i="1" dirty="0" smtClean="0">
                <a:latin typeface="+mn-lt"/>
              </a:rPr>
              <a:t>we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are </a:t>
            </a:r>
            <a:r>
              <a:rPr lang="en-US" sz="1000" i="1" dirty="0"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3779044" y="3681067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5260181" y="3679680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2409825" y="3679679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074" y="1165423"/>
            <a:ext cx="577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Mission and Catholic Identity, Academic Excellence</a:t>
            </a:r>
            <a:endParaRPr lang="en-U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3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768145" y="771681"/>
            <a:ext cx="4022930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School improvement strategies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68550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1" y="1166788"/>
            <a:ext cx="6306844" cy="27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200" b="1" dirty="0"/>
              <a:t>M</a:t>
            </a:r>
            <a:r>
              <a:rPr lang="en-US" sz="1400" b="1" dirty="0" smtClean="0"/>
              <a:t>ission and Catholic Identity (example)</a:t>
            </a:r>
            <a:endParaRPr lang="en-US" sz="1400" b="1" dirty="0"/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Standard </a:t>
            </a:r>
            <a:r>
              <a:rPr lang="en-US" sz="1400" b="1" dirty="0"/>
              <a:t>#1: </a:t>
            </a:r>
            <a:r>
              <a:rPr lang="en-US" sz="1400" dirty="0"/>
              <a:t>An excellent Catholic School is guided and driven by a clearly communicated mission that embraces a Catholic identity rooted in Gospel values, centered on the Eucharist, and committed to faith formation, academic excellence and service.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Strategy </a:t>
            </a:r>
            <a:r>
              <a:rPr lang="en-US" sz="1400" b="1" dirty="0"/>
              <a:t>for #1:</a:t>
            </a:r>
            <a:r>
              <a:rPr lang="en-US" sz="1400" dirty="0"/>
              <a:t> Develop and clearly communicate a school mission that embraces a Catholic identity rooted in Gospel values, centered on the Eucharist, and committed to faith formation, academic excellence and service.</a:t>
            </a:r>
          </a:p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buFont typeface="Arial" pitchFamily="34" charset="0"/>
              <a:buChar char="•"/>
              <a:defRPr/>
            </a:pPr>
            <a:endParaRPr lang="en-US" sz="1400" dirty="0"/>
          </a:p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400" b="1" dirty="0" smtClean="0"/>
              <a:t>	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7755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8300" y="74295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758620" y="771681"/>
            <a:ext cx="4022930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School improvement strategies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52475" y="1296055"/>
            <a:ext cx="3881438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indent="-114300"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400" b="1" dirty="0"/>
              <a:t>Academic Excellence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91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9658C0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School Improvement Tactics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5490" y="1835073"/>
            <a:ext cx="2707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TBD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61247" y="766939"/>
            <a:ext cx="7357035" cy="5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300" dirty="0" smtClean="0">
                <a:solidFill>
                  <a:schemeClr val="accent1"/>
                </a:solidFill>
              </a:rPr>
              <a:t>SCHOOL IMPROVEMENT STRATEGY #  :</a:t>
            </a:r>
            <a:endParaRPr lang="en-US" sz="1300" b="0" dirty="0">
              <a:solidFill>
                <a:schemeClr val="accent1"/>
              </a:solidFill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765935" y="133389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Tactics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4752" y="1847850"/>
            <a:ext cx="251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19996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5490" y="1835073"/>
            <a:ext cx="27079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 smtClean="0"/>
              <a:t>TBD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STRATEGIES AND TACTICS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761247" y="757414"/>
            <a:ext cx="7357035" cy="5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114300">
              <a:lnSpc>
                <a:spcPct val="95000"/>
              </a:lnSpc>
              <a:spcAft>
                <a:spcPct val="30000"/>
              </a:spcAft>
              <a:buSzPct val="80000"/>
              <a:defRPr/>
            </a:pPr>
            <a:r>
              <a:rPr lang="en-US" sz="1300" dirty="0" smtClean="0">
                <a:solidFill>
                  <a:schemeClr val="accent1"/>
                </a:solidFill>
              </a:rPr>
              <a:t>SCHOOL IMPROVEMENT STRATEGY #  :</a:t>
            </a:r>
            <a:endParaRPr lang="en-US" sz="1300" b="0" dirty="0">
              <a:solidFill>
                <a:schemeClr val="accent1"/>
              </a:solidFill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765935" y="133389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Tactics</a:t>
            </a:r>
            <a:endParaRPr lang="en-US" sz="16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6477" y="1847850"/>
            <a:ext cx="2518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 smtClean="0"/>
              <a:t>TBD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1319" y="1847850"/>
            <a:ext cx="2378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 smtClean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19996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084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644775"/>
            <a:ext cx="323898" cy="1758949"/>
            <a:chOff x="4638" y="368"/>
            <a:chExt cx="432" cy="3128"/>
          </a:xfrm>
          <a:solidFill>
            <a:srgbClr val="F4BF78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000" b="0" dirty="0" smtClean="0">
                <a:solidFill>
                  <a:schemeClr val="bg1"/>
                </a:solidFill>
                <a:cs typeface="Arial" charset="0"/>
              </a:rPr>
              <a:t>Situation analysis</a:t>
            </a:r>
            <a:endParaRPr lang="en-US" sz="4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730729" y="2629056"/>
            <a:ext cx="4498496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800" b="0" dirty="0" smtClean="0">
                <a:latin typeface="+mj-lt"/>
                <a:cs typeface="Arial" charset="0"/>
              </a:rPr>
              <a:t>Internal factors</a:t>
            </a:r>
            <a:endParaRPr lang="en-US" sz="2800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8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61950" y="45434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7664" y="328613"/>
            <a:ext cx="8461375" cy="41576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730729" y="1740742"/>
            <a:ext cx="5870096" cy="8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4800" b="0" dirty="0" smtClean="0">
                <a:solidFill>
                  <a:schemeClr val="bg1"/>
                </a:solidFill>
                <a:cs typeface="Arial" charset="0"/>
              </a:rPr>
              <a:t>Strategic planning</a:t>
            </a:r>
            <a:endParaRPr lang="en-US" sz="48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749779" y="2629056"/>
            <a:ext cx="4958871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3200" b="0" dirty="0" smtClean="0">
                <a:latin typeface="+mj-lt"/>
                <a:cs typeface="Arial" charset="0"/>
              </a:rPr>
              <a:t>Name of School</a:t>
            </a:r>
            <a:endParaRPr lang="en-US" sz="3200" dirty="0">
              <a:latin typeface="+mj-lt"/>
              <a:cs typeface="Arial" charset="0"/>
            </a:endParaRP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973770" y="2711450"/>
            <a:ext cx="323898" cy="1758949"/>
            <a:chOff x="4638" y="368"/>
            <a:chExt cx="432" cy="3128"/>
          </a:xfrm>
          <a:solidFill>
            <a:srgbClr val="F4BF78"/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638" y="36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38" y="1218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38" y="2069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38" y="2920"/>
              <a:ext cx="432" cy="57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Rectangle 10"/>
          <p:cNvSpPr txBox="1">
            <a:spLocks noChangeArrowheads="1"/>
          </p:cNvSpPr>
          <p:nvPr/>
        </p:nvSpPr>
        <p:spPr bwMode="auto">
          <a:xfrm>
            <a:off x="771525" y="600231"/>
            <a:ext cx="4546121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cs typeface="Arial" charset="0"/>
              </a:rPr>
              <a:t>Date</a:t>
            </a:r>
            <a:endParaRPr lang="en-US" sz="1800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STRATEGIC PLANNING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0" name="Rectangle 10"/>
          <p:cNvSpPr txBox="1">
            <a:spLocks noChangeArrowheads="1"/>
          </p:cNvSpPr>
          <p:nvPr/>
        </p:nvSpPr>
        <p:spPr bwMode="auto">
          <a:xfrm>
            <a:off x="749780" y="771681"/>
            <a:ext cx="5422420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Situation analysis: internal factors</a:t>
            </a:r>
            <a:endParaRPr lang="en-US" sz="2000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66775" y="1428750"/>
            <a:ext cx="7505699" cy="27336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064375" y="1557339"/>
            <a:ext cx="1117600" cy="1204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7131050" y="1538289"/>
            <a:ext cx="11557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Measures of Success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</a:t>
            </a:r>
            <a:r>
              <a:rPr lang="en-US" sz="1000" i="1" dirty="0" smtClean="0">
                <a:latin typeface="+mn-lt"/>
              </a:rPr>
              <a:t>quantitative </a:t>
            </a:r>
            <a:r>
              <a:rPr lang="en-US" sz="1000" i="1" dirty="0">
                <a:latin typeface="+mn-lt"/>
              </a:rPr>
              <a:t>indicators of success</a:t>
            </a:r>
            <a:endParaRPr lang="en-US" sz="1000" dirty="0">
              <a:latin typeface="+mn-lt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035800" y="2876550"/>
            <a:ext cx="1155700" cy="113347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102475" y="2805113"/>
            <a:ext cx="11557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Stakeholder Perceptions</a:t>
            </a: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Our qualitative indicators of success</a:t>
            </a:r>
            <a:endParaRPr lang="en-US" sz="1000" dirty="0">
              <a:latin typeface="+mn-lt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171826" y="2333625"/>
            <a:ext cx="3257550" cy="1190625"/>
            <a:chOff x="2273300" y="2368550"/>
            <a:chExt cx="5100638" cy="1316038"/>
          </a:xfrm>
        </p:grpSpPr>
        <p:sp>
          <p:nvSpPr>
            <p:cNvPr id="50" name="Oval 24"/>
            <p:cNvSpPr>
              <a:spLocks noChangeArrowheads="1"/>
            </p:cNvSpPr>
            <p:nvPr/>
          </p:nvSpPr>
          <p:spPr bwMode="auto">
            <a:xfrm>
              <a:off x="2670969" y="2436813"/>
              <a:ext cx="4305300" cy="117157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2273300" y="2368550"/>
              <a:ext cx="5100638" cy="1316038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  <p:sp>
          <p:nvSpPr>
            <p:cNvPr id="72" name="Oval 31"/>
            <p:cNvSpPr>
              <a:spLocks noChangeArrowheads="1"/>
            </p:cNvSpPr>
            <p:nvPr/>
          </p:nvSpPr>
          <p:spPr bwMode="auto">
            <a:xfrm>
              <a:off x="2956719" y="2513013"/>
              <a:ext cx="3733800" cy="1025525"/>
            </a:xfrm>
            <a:prstGeom prst="ellipse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000" dirty="0"/>
            </a:p>
          </p:txBody>
        </p:sp>
      </p:grp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6183313" y="2387601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Text Box 33"/>
          <p:cNvSpPr txBox="1">
            <a:spLocks noChangeArrowheads="1"/>
          </p:cNvSpPr>
          <p:nvPr/>
        </p:nvSpPr>
        <p:spPr bwMode="auto">
          <a:xfrm>
            <a:off x="3709194" y="2663825"/>
            <a:ext cx="23145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Critical Realities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Issues affecting our work</a:t>
            </a:r>
            <a:endParaRPr lang="en-US" sz="1000" dirty="0">
              <a:latin typeface="+mn-lt"/>
            </a:endParaRPr>
          </a:p>
        </p:txBody>
      </p:sp>
      <p:sp>
        <p:nvSpPr>
          <p:cNvPr id="75" name="AutoShape 38"/>
          <p:cNvSpPr>
            <a:spLocks noChangeArrowheads="1"/>
          </p:cNvSpPr>
          <p:nvPr/>
        </p:nvSpPr>
        <p:spPr bwMode="auto">
          <a:xfrm>
            <a:off x="2705100" y="2266950"/>
            <a:ext cx="1247776" cy="1209675"/>
          </a:xfrm>
          <a:prstGeom prst="diamond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000" dirty="0"/>
          </a:p>
        </p:txBody>
      </p:sp>
      <p:sp>
        <p:nvSpPr>
          <p:cNvPr id="77" name="Text Box 61"/>
          <p:cNvSpPr txBox="1">
            <a:spLocks noChangeArrowheads="1"/>
          </p:cNvSpPr>
          <p:nvPr/>
        </p:nvSpPr>
        <p:spPr bwMode="auto">
          <a:xfrm>
            <a:off x="3721894" y="1878013"/>
            <a:ext cx="228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b="1" dirty="0">
                <a:latin typeface="+mn-lt"/>
              </a:rPr>
              <a:t>Strategies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latin typeface="+mn-lt"/>
              </a:rPr>
              <a:t>Shared agenda for success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dirty="0">
                <a:latin typeface="+mn-lt"/>
              </a:rPr>
              <a:t>  </a:t>
            </a:r>
          </a:p>
        </p:txBody>
      </p:sp>
      <p:sp>
        <p:nvSpPr>
          <p:cNvPr id="78" name="Text Box 62"/>
          <p:cNvSpPr txBox="1">
            <a:spLocks noChangeArrowheads="1"/>
          </p:cNvSpPr>
          <p:nvPr/>
        </p:nvSpPr>
        <p:spPr bwMode="auto">
          <a:xfrm>
            <a:off x="2570163" y="1676400"/>
            <a:ext cx="103981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Direction</a:t>
            </a:r>
          </a:p>
        </p:txBody>
      </p: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5662613" y="1676400"/>
            <a:ext cx="995362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>
                <a:latin typeface="+mn-lt"/>
              </a:rPr>
              <a:t>Trends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987425" y="1557338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996950" y="1538288"/>
            <a:ext cx="1155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Responsibilities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do</a:t>
            </a:r>
            <a:endParaRPr lang="en-US" sz="1000" dirty="0">
              <a:latin typeface="+mn-lt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/>
        </p:nvSpPr>
        <p:spPr bwMode="auto">
          <a:xfrm>
            <a:off x="987425" y="2843213"/>
            <a:ext cx="1098550" cy="1157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</p:txBody>
      </p:sp>
      <p:sp>
        <p:nvSpPr>
          <p:cNvPr id="85" name="Text Box 29"/>
          <p:cNvSpPr txBox="1">
            <a:spLocks noChangeArrowheads="1"/>
          </p:cNvSpPr>
          <p:nvPr/>
        </p:nvSpPr>
        <p:spPr bwMode="auto">
          <a:xfrm>
            <a:off x="1003300" y="2824164"/>
            <a:ext cx="1155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b="1" dirty="0" smtClean="0">
                <a:latin typeface="+mn-lt"/>
              </a:rPr>
              <a:t>Philosophy of Education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What’s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important</a:t>
            </a:r>
            <a:br>
              <a:rPr lang="en-US" sz="1000" i="1" dirty="0" smtClean="0">
                <a:latin typeface="+mn-lt"/>
              </a:rPr>
            </a:br>
            <a:r>
              <a:rPr lang="en-US" sz="1000" i="1" dirty="0" smtClean="0">
                <a:latin typeface="+mn-lt"/>
              </a:rPr>
              <a:t>to us</a:t>
            </a:r>
            <a:endParaRPr lang="en-US" sz="1000" dirty="0">
              <a:latin typeface="+mn-lt"/>
            </a:endParaRP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1982788" y="2339976"/>
            <a:ext cx="960437" cy="9842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1978025" y="245268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Mission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Why we exist</a:t>
            </a:r>
            <a:endParaRPr lang="en-US" sz="1000" dirty="0">
              <a:latin typeface="+mn-lt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6188075" y="2471739"/>
            <a:ext cx="103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SzPct val="80000"/>
            </a:pPr>
            <a:r>
              <a:rPr lang="en-US" sz="1000" b="1" dirty="0" smtClean="0">
                <a:latin typeface="+mn-lt"/>
              </a:rPr>
              <a:t>Vision</a:t>
            </a:r>
            <a:endParaRPr lang="en-US" sz="1000" b="1" dirty="0">
              <a:latin typeface="+mn-lt"/>
            </a:endParaRPr>
          </a:p>
          <a:p>
            <a:pPr eaLnBrk="1" hangingPunct="1">
              <a:lnSpc>
                <a:spcPct val="95000"/>
              </a:lnSpc>
              <a:buSzPct val="80000"/>
            </a:pPr>
            <a:r>
              <a:rPr lang="en-US" sz="1000" i="1" dirty="0" smtClean="0">
                <a:latin typeface="+mn-lt"/>
              </a:rPr>
              <a:t>What we aspire to achieve</a:t>
            </a:r>
            <a:endParaRPr lang="en-US" sz="1000" dirty="0">
              <a:latin typeface="+mn-lt"/>
            </a:endParaRP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2906713" y="2541588"/>
            <a:ext cx="8747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Aft>
                <a:spcPts val="400"/>
              </a:spcAft>
              <a:buSzPct val="80000"/>
            </a:pPr>
            <a:r>
              <a:rPr lang="en-US" sz="1000" b="1" dirty="0" smtClean="0">
                <a:solidFill>
                  <a:schemeClr val="bg1"/>
                </a:solidFill>
                <a:latin typeface="+mn-lt"/>
              </a:rPr>
              <a:t>SWOT</a:t>
            </a:r>
            <a:endParaRPr lang="en-US" sz="1000" b="1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lnSpc>
                <a:spcPct val="95000"/>
              </a:lnSpc>
              <a:buSzPct val="80000"/>
            </a:pPr>
            <a:r>
              <a:rPr lang="en-US" sz="1000" i="1" dirty="0">
                <a:solidFill>
                  <a:schemeClr val="bg1"/>
                </a:solidFill>
                <a:latin typeface="+mn-lt"/>
              </a:rPr>
              <a:t>Where </a:t>
            </a: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we</a:t>
            </a:r>
            <a:br>
              <a:rPr lang="en-US" sz="1000" i="1" dirty="0" smtClean="0">
                <a:solidFill>
                  <a:schemeClr val="bg1"/>
                </a:solidFill>
                <a:latin typeface="+mn-lt"/>
              </a:rPr>
            </a:br>
            <a:r>
              <a:rPr lang="en-US" sz="1000" i="1" dirty="0" smtClean="0">
                <a:solidFill>
                  <a:schemeClr val="bg1"/>
                </a:solidFill>
                <a:latin typeface="+mn-lt"/>
              </a:rPr>
              <a:t>are </a:t>
            </a:r>
            <a:r>
              <a:rPr lang="en-US" sz="1000" i="1" dirty="0">
                <a:solidFill>
                  <a:schemeClr val="bg1"/>
                </a:solidFill>
                <a:latin typeface="+mn-lt"/>
              </a:rPr>
              <a:t>today</a:t>
            </a:r>
          </a:p>
          <a:p>
            <a:pPr algn="ctr" eaLnBrk="1" hangingPunct="1">
              <a:lnSpc>
                <a:spcPct val="95000"/>
              </a:lnSpc>
              <a:buSzPct val="80000"/>
            </a:pP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4" name="Text Box 64"/>
          <p:cNvSpPr txBox="1">
            <a:spLocks noChangeArrowheads="1"/>
          </p:cNvSpPr>
          <p:nvPr/>
        </p:nvSpPr>
        <p:spPr bwMode="auto">
          <a:xfrm>
            <a:off x="3857625" y="3695700"/>
            <a:ext cx="15509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Competitive </a:t>
            </a:r>
            <a:r>
              <a:rPr lang="en-US" sz="1000" b="1" dirty="0">
                <a:latin typeface="+mn-lt"/>
              </a:rPr>
              <a:t>Landscape</a:t>
            </a:r>
          </a:p>
        </p:txBody>
      </p: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5395912" y="3694313"/>
            <a:ext cx="150018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Catholic Educational </a:t>
            </a:r>
            <a:r>
              <a:rPr lang="en-US" sz="1000" b="1" dirty="0">
                <a:latin typeface="+mn-lt"/>
              </a:rPr>
              <a:t>Practices</a:t>
            </a:r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>
            <a:off x="2418556" y="3694312"/>
            <a:ext cx="1049337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C0C0C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SzPct val="80000"/>
            </a:pPr>
            <a:r>
              <a:rPr lang="en-US" sz="1000" b="1" dirty="0" smtClean="0">
                <a:latin typeface="+mn-lt"/>
              </a:rPr>
              <a:t>Graduate Profile</a:t>
            </a:r>
            <a:endParaRPr lang="en-US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187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0" name="Rectangle 10"/>
          <p:cNvSpPr txBox="1">
            <a:spLocks noChangeArrowheads="1"/>
          </p:cNvSpPr>
          <p:nvPr/>
        </p:nvSpPr>
        <p:spPr bwMode="auto">
          <a:xfrm>
            <a:off x="749780" y="771681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SWOT analysis</a:t>
            </a:r>
            <a:endParaRPr lang="en-US" sz="2000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2603120" y="1169988"/>
            <a:ext cx="498855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sz="1000" b="1" dirty="0"/>
              <a:t>Want</a:t>
            </a:r>
          </a:p>
        </p:txBody>
      </p: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4520477" y="1169988"/>
            <a:ext cx="862736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sz="1000" b="1" dirty="0"/>
              <a:t>Don’t Want</a:t>
            </a:r>
          </a:p>
        </p:txBody>
      </p:sp>
      <p:sp>
        <p:nvSpPr>
          <p:cNvPr id="73" name="Line 18"/>
          <p:cNvSpPr>
            <a:spLocks noChangeShapeType="1"/>
          </p:cNvSpPr>
          <p:nvPr/>
        </p:nvSpPr>
        <p:spPr bwMode="auto">
          <a:xfrm flipV="1">
            <a:off x="2038350" y="1404938"/>
            <a:ext cx="4389120" cy="476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43425" y="1171574"/>
            <a:ext cx="0" cy="31089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609850" y="1181099"/>
            <a:ext cx="0" cy="31089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 Box 16"/>
          <p:cNvSpPr txBox="1">
            <a:spLocks noChangeArrowheads="1"/>
          </p:cNvSpPr>
          <p:nvPr/>
        </p:nvSpPr>
        <p:spPr bwMode="auto">
          <a:xfrm>
            <a:off x="1948819" y="1436688"/>
            <a:ext cx="489236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1000" b="1" dirty="0" smtClean="0"/>
              <a:t>Have</a:t>
            </a:r>
            <a:endParaRPr lang="en-US" sz="1000" b="1" dirty="0"/>
          </a:p>
        </p:txBody>
      </p:sp>
      <p:sp>
        <p:nvSpPr>
          <p:cNvPr id="99" name="Text Box 17"/>
          <p:cNvSpPr txBox="1">
            <a:spLocks noChangeArrowheads="1"/>
          </p:cNvSpPr>
          <p:nvPr/>
        </p:nvSpPr>
        <p:spPr bwMode="auto">
          <a:xfrm>
            <a:off x="1939294" y="2894013"/>
            <a:ext cx="565781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1000" b="1" dirty="0" smtClean="0"/>
              <a:t>Don’t Have</a:t>
            </a:r>
            <a:endParaRPr lang="en-US" sz="1000" b="1" dirty="0"/>
          </a:p>
        </p:txBody>
      </p:sp>
      <p:sp>
        <p:nvSpPr>
          <p:cNvPr id="100" name="Line 18"/>
          <p:cNvSpPr>
            <a:spLocks noChangeShapeType="1"/>
          </p:cNvSpPr>
          <p:nvPr/>
        </p:nvSpPr>
        <p:spPr bwMode="auto">
          <a:xfrm flipV="1">
            <a:off x="2038350" y="2871788"/>
            <a:ext cx="4389120" cy="476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667000" y="1466850"/>
            <a:ext cx="1838325" cy="1371600"/>
            <a:chOff x="2667000" y="1466850"/>
            <a:chExt cx="1838325" cy="1371600"/>
          </a:xfrm>
        </p:grpSpPr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2676523" y="1466850"/>
              <a:ext cx="1828801" cy="1371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62275" y="1495425"/>
              <a:ext cx="1238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</a:t>
              </a:r>
              <a:endParaRPr lang="en-US" sz="8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5" name="Text Box 29"/>
            <p:cNvSpPr txBox="1">
              <a:spLocks noChangeArrowheads="1"/>
            </p:cNvSpPr>
            <p:nvPr/>
          </p:nvSpPr>
          <p:spPr bwMode="auto">
            <a:xfrm>
              <a:off x="2667000" y="1998691"/>
              <a:ext cx="1838325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6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Strengths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91050" y="1466849"/>
            <a:ext cx="1838325" cy="1371600"/>
            <a:chOff x="4591050" y="1466849"/>
            <a:chExt cx="1838325" cy="1371600"/>
          </a:xfrm>
        </p:grpSpPr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4600573" y="1466849"/>
              <a:ext cx="1828801" cy="1371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905375" y="1495425"/>
              <a:ext cx="1238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solidFill>
                    <a:schemeClr val="accent6"/>
                  </a:solidFill>
                </a:rPr>
                <a:t>W</a:t>
              </a:r>
              <a:endParaRPr lang="en-US" sz="8000" dirty="0">
                <a:solidFill>
                  <a:schemeClr val="accent6"/>
                </a:solidFill>
              </a:endParaRPr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4591050" y="1998690"/>
              <a:ext cx="1838325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6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Weaknesses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67000" y="2914649"/>
            <a:ext cx="1838325" cy="1371600"/>
            <a:chOff x="2667000" y="2914649"/>
            <a:chExt cx="1838325" cy="1371600"/>
          </a:xfrm>
        </p:grpSpPr>
        <p:sp>
          <p:nvSpPr>
            <p:cNvPr id="90" name="Rectangle 10"/>
            <p:cNvSpPr>
              <a:spLocks noChangeArrowheads="1"/>
            </p:cNvSpPr>
            <p:nvPr/>
          </p:nvSpPr>
          <p:spPr bwMode="auto">
            <a:xfrm>
              <a:off x="2676523" y="2914649"/>
              <a:ext cx="1828801" cy="1371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90850" y="2943225"/>
              <a:ext cx="1238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solidFill>
                    <a:schemeClr val="accent2">
                      <a:lumMod val="75000"/>
                    </a:schemeClr>
                  </a:solidFill>
                </a:rPr>
                <a:t>O</a:t>
              </a:r>
              <a:endParaRPr lang="en-US" sz="8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2667000" y="3430588"/>
              <a:ext cx="1838325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6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Opportunities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91050" y="2914650"/>
            <a:ext cx="1838325" cy="1371600"/>
            <a:chOff x="4591050" y="2914650"/>
            <a:chExt cx="1838325" cy="1371600"/>
          </a:xfrm>
        </p:grpSpPr>
        <p:sp>
          <p:nvSpPr>
            <p:cNvPr id="92" name="Rectangle 10"/>
            <p:cNvSpPr>
              <a:spLocks noChangeArrowheads="1"/>
            </p:cNvSpPr>
            <p:nvPr/>
          </p:nvSpPr>
          <p:spPr bwMode="auto">
            <a:xfrm>
              <a:off x="4600573" y="2914650"/>
              <a:ext cx="1828801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95850" y="2914650"/>
              <a:ext cx="1238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solidFill>
                    <a:schemeClr val="bg1">
                      <a:lumMod val="50000"/>
                    </a:schemeClr>
                  </a:solidFill>
                </a:rPr>
                <a:t>T</a:t>
              </a:r>
              <a:endParaRPr lang="en-US" sz="8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3" name="Text Box 29"/>
            <p:cNvSpPr txBox="1">
              <a:spLocks noChangeArrowheads="1"/>
            </p:cNvSpPr>
            <p:nvPr/>
          </p:nvSpPr>
          <p:spPr bwMode="auto">
            <a:xfrm>
              <a:off x="4591050" y="3430589"/>
              <a:ext cx="1838325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6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Threats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7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ANALYSIS: SWOT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6750" y="1430338"/>
            <a:ext cx="3918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Mission driven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Academically strong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Technology is optimized and utilized for instruction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Strong, dedicated faculty (many diverse gifts)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Stable pastoral leadership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Supportive parish population; parent involvement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Strong reputation within the diocese</a:t>
            </a:r>
          </a:p>
        </p:txBody>
      </p: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Strengths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(have and want)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477124" y="428625"/>
            <a:ext cx="1184696" cy="800101"/>
            <a:chOff x="7477124" y="542925"/>
            <a:chExt cx="1184696" cy="800101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7477124" y="9620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7477124" y="542926"/>
              <a:ext cx="575096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8086724" y="5429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8086724" y="9620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34275" y="6095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</a:rPr>
                <a:t>S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62925" y="609599"/>
              <a:ext cx="3905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W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43800" y="10286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O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81975" y="1028700"/>
              <a:ext cx="371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T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864100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268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61950" y="685800"/>
            <a:ext cx="8448675" cy="376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61950" y="323850"/>
            <a:ext cx="8447089" cy="285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65000"/>
              </a:spcBef>
              <a:buSzPct val="80000"/>
            </a:pPr>
            <a:endParaRPr lang="en-US" sz="1400" b="0" dirty="0"/>
          </a:p>
        </p:txBody>
      </p:sp>
      <p:sp>
        <p:nvSpPr>
          <p:cNvPr id="53" name="Rectangle 10"/>
          <p:cNvSpPr txBox="1">
            <a:spLocks noChangeArrowheads="1"/>
          </p:cNvSpPr>
          <p:nvPr/>
        </p:nvSpPr>
        <p:spPr bwMode="auto">
          <a:xfrm>
            <a:off x="759025" y="285749"/>
            <a:ext cx="3555800" cy="3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b="0" spc="1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SITUATION ANALYSIS: SWOT</a:t>
            </a:r>
            <a:endParaRPr lang="en-US" spc="1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1950" y="4505325"/>
            <a:ext cx="8448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"/>
          <p:cNvSpPr txBox="1">
            <a:spLocks noChangeArrowheads="1"/>
          </p:cNvSpPr>
          <p:nvPr/>
        </p:nvSpPr>
        <p:spPr bwMode="auto">
          <a:xfrm>
            <a:off x="759305" y="781206"/>
            <a:ext cx="3603145" cy="4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000" b="0" dirty="0" smtClean="0">
                <a:solidFill>
                  <a:schemeClr val="accent4"/>
                </a:solidFill>
                <a:latin typeface="+mj-lt"/>
                <a:cs typeface="Arial" charset="0"/>
              </a:rPr>
              <a:t>Weaknesses </a:t>
            </a:r>
            <a:r>
              <a:rPr lang="en-US" sz="1400" b="0" i="1" dirty="0" smtClean="0">
                <a:solidFill>
                  <a:schemeClr val="accent4"/>
                </a:solidFill>
                <a:latin typeface="+mj-lt"/>
                <a:cs typeface="Arial" charset="0"/>
              </a:rPr>
              <a:t>(have and don’t want)</a:t>
            </a:r>
            <a:endParaRPr lang="en-US" sz="1400" i="1" dirty="0">
              <a:solidFill>
                <a:schemeClr val="accent4"/>
              </a:solidFill>
              <a:latin typeface="+mj-lt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74686" y="1423988"/>
            <a:ext cx="39925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Insufficient </a:t>
            </a:r>
            <a:r>
              <a:rPr lang="en-US" sz="1400" dirty="0"/>
              <a:t>opportunities for accelerated learners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Less than one-to-one digital tools-to-students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Perceived as unaffordable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Limited opportunities for </a:t>
            </a:r>
            <a:r>
              <a:rPr lang="en-US" sz="1400" dirty="0" smtClean="0"/>
              <a:t>struggling </a:t>
            </a:r>
            <a:r>
              <a:rPr lang="en-US" sz="1400" dirty="0"/>
              <a:t>students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77124" y="428625"/>
            <a:ext cx="1184696" cy="800101"/>
            <a:chOff x="7477124" y="542925"/>
            <a:chExt cx="1184696" cy="8001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77124" y="962025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477124" y="5429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086724" y="542925"/>
              <a:ext cx="575096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8086724" y="962026"/>
              <a:ext cx="575096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pPr algn="ctr">
                <a:lnSpc>
                  <a:spcPct val="95000"/>
                </a:lnSpc>
                <a:spcBef>
                  <a:spcPct val="65000"/>
                </a:spcBef>
                <a:buSzPct val="80000"/>
              </a:pP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34275" y="6095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S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62925" y="609599"/>
              <a:ext cx="3905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accent4"/>
                  </a:solidFill>
                </a:rPr>
                <a:t>W</a:t>
              </a:r>
              <a:endParaRPr lang="en-US" sz="1100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43800" y="1028699"/>
              <a:ext cx="4286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O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81975" y="1028700"/>
              <a:ext cx="371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>
                      <a:lumMod val="65000"/>
                    </a:schemeClr>
                  </a:solidFill>
                </a:rPr>
                <a:t>T</a:t>
              </a:r>
              <a:endParaRPr lang="en-US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873625" y="1404938"/>
            <a:ext cx="3881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C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41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g">
      <a:dk1>
        <a:srgbClr val="545454"/>
      </a:dk1>
      <a:lt1>
        <a:sysClr val="window" lastClr="FFFFFF"/>
      </a:lt1>
      <a:dk2>
        <a:srgbClr val="6F6F6F"/>
      </a:dk2>
      <a:lt2>
        <a:srgbClr val="FFFFFF"/>
      </a:lt2>
      <a:accent1>
        <a:srgbClr val="663488"/>
      </a:accent1>
      <a:accent2>
        <a:srgbClr val="F0A746"/>
      </a:accent2>
      <a:accent3>
        <a:srgbClr val="789D35"/>
      </a:accent3>
      <a:accent4>
        <a:srgbClr val="785744"/>
      </a:accent4>
      <a:accent5>
        <a:srgbClr val="C1C1C1"/>
      </a:accent5>
      <a:accent6>
        <a:srgbClr val="8A655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C19D9CE2A2C4D890BB38C704168D9" ma:contentTypeVersion="1" ma:contentTypeDescription="Create a new document." ma:contentTypeScope="" ma:versionID="a99ab349fb8d7b387df329a8a39e9160">
  <xsd:schema xmlns:xsd="http://www.w3.org/2001/XMLSchema" xmlns:xs="http://www.w3.org/2001/XMLSchema" xmlns:p="http://schemas.microsoft.com/office/2006/metadata/properties" xmlns:ns1="http://schemas.microsoft.com/sharepoint/v3" xmlns:ns2="b546b120-fdc3-4862-89d9-f0247704ae1c" targetNamespace="http://schemas.microsoft.com/office/2006/metadata/properties" ma:root="true" ma:fieldsID="a9295fddfc960096e915a8bb3f6c99d4" ns1:_="" ns2:_="">
    <xsd:import namespace="http://schemas.microsoft.com/sharepoint/v3"/>
    <xsd:import namespace="b546b120-fdc3-4862-89d9-f0247704ae1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6b120-fdc3-4862-89d9-f0247704ae1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b546b120-fdc3-4862-89d9-f0247704ae1c">Y7UTEK3S5UDU-91-348</_dlc_DocId>
    <_dlc_DocIdUrl xmlns="b546b120-fdc3-4862-89d9-f0247704ae1c">
      <Url>http://wcm.dioceseofgrandrapids.org/schools/_layouts/DocIdRedir.aspx?ID=Y7UTEK3S5UDU-91-348</Url>
      <Description>Y7UTEK3S5UDU-91-348</Description>
    </_dlc_DocIdUrl>
  </documentManagement>
</p:properties>
</file>

<file path=customXml/itemProps1.xml><?xml version="1.0" encoding="utf-8"?>
<ds:datastoreItem xmlns:ds="http://schemas.openxmlformats.org/officeDocument/2006/customXml" ds:itemID="{4F552E1D-5C35-45F2-9EE8-441AD43453AA}"/>
</file>

<file path=customXml/itemProps2.xml><?xml version="1.0" encoding="utf-8"?>
<ds:datastoreItem xmlns:ds="http://schemas.openxmlformats.org/officeDocument/2006/customXml" ds:itemID="{799BAC86-EC97-4824-95CD-6B12F97D92B0}"/>
</file>

<file path=customXml/itemProps3.xml><?xml version="1.0" encoding="utf-8"?>
<ds:datastoreItem xmlns:ds="http://schemas.openxmlformats.org/officeDocument/2006/customXml" ds:itemID="{7A58E0B1-D730-4DF8-B55B-B997D255EA9C}"/>
</file>

<file path=customXml/itemProps4.xml><?xml version="1.0" encoding="utf-8"?>
<ds:datastoreItem xmlns:ds="http://schemas.openxmlformats.org/officeDocument/2006/customXml" ds:itemID="{07724DF7-7D66-452F-875A-E51CF406C590}"/>
</file>

<file path=docProps/app.xml><?xml version="1.0" encoding="utf-8"?>
<Properties xmlns="http://schemas.openxmlformats.org/officeDocument/2006/extended-properties" xmlns:vt="http://schemas.openxmlformats.org/officeDocument/2006/docPropsVTypes">
  <TotalTime>5625</TotalTime>
  <Words>2193</Words>
  <Application>Microsoft Office PowerPoint</Application>
  <PresentationFormat>On-screen Show (16:9)</PresentationFormat>
  <Paragraphs>717</Paragraphs>
  <Slides>50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sessions PowerPoint</dc:title>
  <dc:creator>Williams Group</dc:creator>
  <cp:lastModifiedBy>Sue Haas</cp:lastModifiedBy>
  <cp:revision>340</cp:revision>
  <cp:lastPrinted>2013-06-27T20:50:54Z</cp:lastPrinted>
  <dcterms:created xsi:type="dcterms:W3CDTF">2013-06-17T18:44:33Z</dcterms:created>
  <dcterms:modified xsi:type="dcterms:W3CDTF">2017-11-05T18:35:58Z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0x01010040EC19D9CE2A2C4D890BB38C704168D9</vt:lpwstr>
  </property>
  <property fmtid="{D5CDD505-2E9C-101B-9397-08002B2CF9AE}" pid="3" name="_dlc_DocIdItemGuid">
    <vt:lpwstr>d7d730c2-d2f9-4b3f-8a94-2426070260e2</vt:lpwstr>
  </property>
</Properties>
</file>